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handoutMasterIdLst>
    <p:handoutMasterId r:id="rId49"/>
  </p:handoutMasterIdLst>
  <p:sldIdLst>
    <p:sldId id="264" r:id="rId5"/>
    <p:sldId id="257" r:id="rId6"/>
    <p:sldId id="265" r:id="rId7"/>
    <p:sldId id="269" r:id="rId8"/>
    <p:sldId id="301" r:id="rId9"/>
    <p:sldId id="271" r:id="rId10"/>
    <p:sldId id="272" r:id="rId11"/>
    <p:sldId id="273" r:id="rId12"/>
    <p:sldId id="316" r:id="rId13"/>
    <p:sldId id="276" r:id="rId14"/>
    <p:sldId id="277" r:id="rId15"/>
    <p:sldId id="278" r:id="rId16"/>
    <p:sldId id="279" r:id="rId17"/>
    <p:sldId id="280" r:id="rId18"/>
    <p:sldId id="281" r:id="rId19"/>
    <p:sldId id="302" r:id="rId20"/>
    <p:sldId id="303" r:id="rId21"/>
    <p:sldId id="282" r:id="rId22"/>
    <p:sldId id="283" r:id="rId23"/>
    <p:sldId id="317" r:id="rId24"/>
    <p:sldId id="284" r:id="rId25"/>
    <p:sldId id="286" r:id="rId26"/>
    <p:sldId id="305" r:id="rId27"/>
    <p:sldId id="306" r:id="rId28"/>
    <p:sldId id="287" r:id="rId29"/>
    <p:sldId id="288" r:id="rId30"/>
    <p:sldId id="290" r:id="rId31"/>
    <p:sldId id="291" r:id="rId32"/>
    <p:sldId id="292" r:id="rId33"/>
    <p:sldId id="293" r:id="rId34"/>
    <p:sldId id="318" r:id="rId35"/>
    <p:sldId id="295" r:id="rId36"/>
    <p:sldId id="296" r:id="rId37"/>
    <p:sldId id="297" r:id="rId38"/>
    <p:sldId id="298" r:id="rId39"/>
    <p:sldId id="299" r:id="rId40"/>
    <p:sldId id="307" r:id="rId41"/>
    <p:sldId id="309" r:id="rId42"/>
    <p:sldId id="311" r:id="rId43"/>
    <p:sldId id="310" r:id="rId44"/>
    <p:sldId id="319" r:id="rId45"/>
    <p:sldId id="313" r:id="rId46"/>
    <p:sldId id="320" r:id="rId4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86433" autoAdjust="0"/>
  </p:normalViewPr>
  <p:slideViewPr>
    <p:cSldViewPr snapToGrid="0" snapToObjects="1">
      <p:cViewPr varScale="1">
        <p:scale>
          <a:sx n="103" d="100"/>
          <a:sy n="103" d="100"/>
        </p:scale>
        <p:origin x="870" y="11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11/20/2018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798581" y="3060212"/>
            <a:ext cx="3297426" cy="618014"/>
          </a:xfrm>
        </p:spPr>
        <p:txBody>
          <a:bodyPr/>
          <a:lstStyle/>
          <a:p>
            <a:r>
              <a:rPr lang="en-US" dirty="0"/>
              <a:t>Chapter 5</a:t>
            </a:r>
          </a:p>
        </p:txBody>
      </p:sp>
      <p:sp>
        <p:nvSpPr>
          <p:cNvPr id="5" name="Title 4"/>
          <p:cNvSpPr>
            <a:spLocks noGrp="1"/>
          </p:cNvSpPr>
          <p:nvPr>
            <p:ph type="title"/>
          </p:nvPr>
        </p:nvSpPr>
        <p:spPr>
          <a:xfrm>
            <a:off x="4798480" y="4153509"/>
            <a:ext cx="6402684" cy="672105"/>
          </a:xfrm>
        </p:spPr>
        <p:txBody>
          <a:bodyPr/>
          <a:lstStyle/>
          <a:p>
            <a:r>
              <a:rPr lang="en-US" sz="3200" dirty="0"/>
              <a:t>Marketing Research and Information Systems</a:t>
            </a:r>
            <a:endParaRPr lang="en-US" dirty="0"/>
          </a:p>
        </p:txBody>
      </p:sp>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Text Placeholder 1"/>
          <p:cNvSpPr>
            <a:spLocks noGrp="1"/>
          </p:cNvSpPr>
          <p:nvPr>
            <p:ph type="body" sz="quarter" idx="15"/>
          </p:nvPr>
        </p:nvSpPr>
        <p:spPr/>
        <p:txBody>
          <a:bodyPr/>
          <a:lstStyle/>
          <a:p>
            <a:pPr marL="1143000" indent="-1143000">
              <a:tabLst>
                <a:tab pos="1143000" algn="l"/>
              </a:tabLst>
            </a:pPr>
            <a:r>
              <a:rPr lang="en-US" b="1" dirty="0">
                <a:solidFill>
                  <a:srgbClr val="3083C5"/>
                </a:solidFill>
              </a:rPr>
              <a:t>LO 5-1</a:t>
            </a:r>
            <a:r>
              <a:rPr lang="en-US" dirty="0"/>
              <a:t>	Define marketing research and its importance to decision makers.</a:t>
            </a:r>
          </a:p>
          <a:p>
            <a:pPr marL="1143000" indent="-1143000">
              <a:tabLst>
                <a:tab pos="1143000" algn="l"/>
              </a:tabLst>
            </a:pPr>
            <a:r>
              <a:rPr lang="en-US" b="1" dirty="0">
                <a:solidFill>
                  <a:srgbClr val="3083C5"/>
                </a:solidFill>
              </a:rPr>
              <a:t>LO 5-2</a:t>
            </a:r>
            <a:r>
              <a:rPr lang="en-US" dirty="0"/>
              <a:t>	Distinguish between exploratory and conclusive research.</a:t>
            </a:r>
          </a:p>
          <a:p>
            <a:pPr marL="1143000" indent="-1143000">
              <a:tabLst>
                <a:tab pos="1143000" algn="l"/>
              </a:tabLst>
            </a:pPr>
            <a:r>
              <a:rPr lang="en-US" b="1" dirty="0">
                <a:solidFill>
                  <a:srgbClr val="3083C5"/>
                </a:solidFill>
              </a:rPr>
              <a:t>LO 5-3</a:t>
            </a:r>
            <a:r>
              <a:rPr lang="en-US" dirty="0"/>
              <a:t>	Name the five basic steps in conducting marketing research, including the two types of data and four survey methods.</a:t>
            </a:r>
          </a:p>
          <a:p>
            <a:pPr marL="1143000" indent="-1143000">
              <a:tabLst>
                <a:tab pos="1143000" algn="l"/>
              </a:tabLst>
            </a:pPr>
            <a:r>
              <a:rPr lang="en-US" b="1" dirty="0">
                <a:solidFill>
                  <a:srgbClr val="3083C5"/>
                </a:solidFill>
              </a:rPr>
              <a:t>LO 5-4</a:t>
            </a:r>
            <a:r>
              <a:rPr lang="en-US" dirty="0"/>
              <a:t>	Describe the tools, such as databases, big data, marketing analytics, and decision support systems, useful to marketing decision making.</a:t>
            </a:r>
          </a:p>
          <a:p>
            <a:pPr marL="1143000" indent="-1143000">
              <a:tabLst>
                <a:tab pos="1143000" algn="l"/>
              </a:tabLst>
            </a:pPr>
            <a:r>
              <a:rPr lang="en-US" b="1" dirty="0">
                <a:solidFill>
                  <a:srgbClr val="3083C5"/>
                </a:solidFill>
              </a:rPr>
              <a:t>LO 5-5</a:t>
            </a:r>
            <a:r>
              <a:rPr lang="en-US" dirty="0"/>
              <a:t>	Identify ethical and international issues in marketing research.</a:t>
            </a:r>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Importance of </a:t>
            </a:r>
            <a:br>
              <a:rPr lang="en-US" dirty="0"/>
            </a:br>
            <a:r>
              <a:rPr lang="en-US" dirty="0"/>
              <a:t>Marketing Research</a:t>
            </a:r>
          </a:p>
        </p:txBody>
      </p:sp>
      <p:sp>
        <p:nvSpPr>
          <p:cNvPr id="2" name="Text Placeholder 1"/>
          <p:cNvSpPr>
            <a:spLocks noGrp="1"/>
          </p:cNvSpPr>
          <p:nvPr>
            <p:ph type="body" sz="quarter" idx="17"/>
          </p:nvPr>
        </p:nvSpPr>
        <p:spPr>
          <a:xfrm>
            <a:off x="740228" y="1484296"/>
            <a:ext cx="10711543" cy="4394200"/>
          </a:xfrm>
        </p:spPr>
        <p:txBody>
          <a:bodyPr>
            <a:normAutofit lnSpcReduction="10000"/>
          </a:bodyPr>
          <a:lstStyle/>
          <a:p>
            <a:r>
              <a:rPr lang="en-US" sz="2400" b="1" dirty="0">
                <a:solidFill>
                  <a:srgbClr val="3083C5"/>
                </a:solidFill>
              </a:rPr>
              <a:t>Marketing research</a:t>
            </a:r>
            <a:r>
              <a:rPr lang="en-US" sz="2400" dirty="0"/>
              <a:t> – The systematic design, collection, interpretation, and reporting of information to help marketers solve specific marketing problems or take advantage of marketing opportunities</a:t>
            </a:r>
          </a:p>
          <a:p>
            <a:pPr lvl="1"/>
            <a:r>
              <a:rPr lang="en-US" dirty="0"/>
              <a:t>It is a process for gathering information that is not currently available to decision makers</a:t>
            </a:r>
          </a:p>
          <a:p>
            <a:pPr lvl="1"/>
            <a:r>
              <a:rPr lang="en-US" dirty="0"/>
              <a:t>Its purpose is to inform an organization about:</a:t>
            </a:r>
          </a:p>
          <a:p>
            <a:pPr lvl="2"/>
            <a:r>
              <a:rPr lang="en-US" dirty="0"/>
              <a:t>Customers’ needs and desires</a:t>
            </a:r>
          </a:p>
          <a:p>
            <a:pPr lvl="2"/>
            <a:r>
              <a:rPr lang="en-US" dirty="0"/>
              <a:t>Marketing opportunities for products</a:t>
            </a:r>
          </a:p>
          <a:p>
            <a:pPr lvl="2"/>
            <a:r>
              <a:rPr lang="en-US" dirty="0"/>
              <a:t>Changing attitudes and purchase patterns of customers</a:t>
            </a:r>
          </a:p>
          <a:p>
            <a:r>
              <a:rPr lang="en-US" sz="2400" dirty="0"/>
              <a:t>Marketing research can:</a:t>
            </a:r>
          </a:p>
          <a:p>
            <a:pPr lvl="1"/>
            <a:r>
              <a:rPr lang="en-US" dirty="0"/>
              <a:t>Help a firm better understand market opportunities</a:t>
            </a:r>
          </a:p>
          <a:p>
            <a:pPr lvl="1"/>
            <a:r>
              <a:rPr lang="en-US" dirty="0"/>
              <a:t>Help a firm ascertain the potential for success for new products</a:t>
            </a:r>
          </a:p>
          <a:p>
            <a:pPr lvl="1"/>
            <a:r>
              <a:rPr lang="en-US" dirty="0"/>
              <a:t>Help a firm determine the feasibility of a particular marketing strategy</a:t>
            </a:r>
          </a:p>
          <a:p>
            <a:pPr lvl="1"/>
            <a:r>
              <a:rPr lang="en-US" dirty="0"/>
              <a:t>Help a firm develop marketing mixes to match the needs of customers</a:t>
            </a:r>
          </a:p>
          <a:p>
            <a:pPr lvl="1"/>
            <a:r>
              <a:rPr lang="en-US" dirty="0"/>
              <a:t>Improve a marketer’s ability to make decisions</a:t>
            </a:r>
          </a:p>
          <a:p>
            <a:pPr lvl="2"/>
            <a:endParaRPr lang="en-US" dirty="0"/>
          </a:p>
          <a:p>
            <a:endParaRPr lang="en-US" dirty="0"/>
          </a:p>
        </p:txBody>
      </p:sp>
    </p:spTree>
    <p:extLst>
      <p:ext uri="{BB962C8B-B14F-4D97-AF65-F5344CB8AC3E}">
        <p14:creationId xmlns:p14="http://schemas.microsoft.com/office/powerpoint/2010/main" val="299158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Types of Research</a:t>
            </a:r>
          </a:p>
        </p:txBody>
      </p:sp>
      <p:sp>
        <p:nvSpPr>
          <p:cNvPr id="2" name="Text Placeholder 1"/>
          <p:cNvSpPr>
            <a:spLocks noGrp="1"/>
          </p:cNvSpPr>
          <p:nvPr>
            <p:ph type="body" sz="quarter" idx="17"/>
          </p:nvPr>
        </p:nvSpPr>
        <p:spPr/>
        <p:txBody>
          <a:bodyPr/>
          <a:lstStyle/>
          <a:p>
            <a:r>
              <a:rPr lang="en-US" sz="2400" dirty="0"/>
              <a:t>Marketing research can involve two forms of data:</a:t>
            </a:r>
          </a:p>
          <a:p>
            <a:pPr lvl="1"/>
            <a:r>
              <a:rPr lang="en-US" i="1" dirty="0"/>
              <a:t>Qualitative data </a:t>
            </a:r>
            <a:r>
              <a:rPr lang="en-US" dirty="0"/>
              <a:t>yields descriptive non-numerical information</a:t>
            </a:r>
          </a:p>
          <a:p>
            <a:pPr lvl="1"/>
            <a:r>
              <a:rPr lang="en-US" i="1" dirty="0"/>
              <a:t>Quantitative data </a:t>
            </a:r>
            <a:r>
              <a:rPr lang="en-US" dirty="0"/>
              <a:t>yields empirical information that can be communicated through numbers</a:t>
            </a:r>
          </a:p>
          <a:p>
            <a:r>
              <a:rPr lang="en-US" sz="2400" dirty="0"/>
              <a:t>To collect this data, marketers conduct either exploratory research or conclusive research</a:t>
            </a:r>
          </a:p>
        </p:txBody>
      </p:sp>
    </p:spTree>
    <p:extLst>
      <p:ext uri="{BB962C8B-B14F-4D97-AF65-F5344CB8AC3E}">
        <p14:creationId xmlns:p14="http://schemas.microsoft.com/office/powerpoint/2010/main" val="166433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200" dirty="0"/>
              <a:t>Table 5.1 – Differences between Exploratory and Conclusive Research</a:t>
            </a:r>
            <a:endParaRPr lang="en-US" dirty="0"/>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3950904185"/>
              </p:ext>
            </p:extLst>
          </p:nvPr>
        </p:nvGraphicFramePr>
        <p:xfrm>
          <a:off x="741144" y="1247274"/>
          <a:ext cx="10934300" cy="4857750"/>
        </p:xfrm>
        <a:graphic>
          <a:graphicData uri="http://schemas.openxmlformats.org/drawingml/2006/table">
            <a:tbl>
              <a:tblPr firstRow="1" bandRow="1">
                <a:tableStyleId>{5C22544A-7EE6-4342-B048-85BDC9FD1C3A}</a:tableStyleId>
              </a:tblPr>
              <a:tblGrid>
                <a:gridCol w="3513222">
                  <a:extLst>
                    <a:ext uri="{9D8B030D-6E8A-4147-A177-3AD203B41FA5}">
                      <a16:colId xmlns:a16="http://schemas.microsoft.com/office/drawing/2014/main" val="3532458289"/>
                    </a:ext>
                  </a:extLst>
                </a:gridCol>
                <a:gridCol w="3561348">
                  <a:extLst>
                    <a:ext uri="{9D8B030D-6E8A-4147-A177-3AD203B41FA5}">
                      <a16:colId xmlns:a16="http://schemas.microsoft.com/office/drawing/2014/main" val="2564591482"/>
                    </a:ext>
                  </a:extLst>
                </a:gridCol>
                <a:gridCol w="3859730">
                  <a:extLst>
                    <a:ext uri="{9D8B030D-6E8A-4147-A177-3AD203B41FA5}">
                      <a16:colId xmlns:a16="http://schemas.microsoft.com/office/drawing/2014/main" val="2293618107"/>
                    </a:ext>
                  </a:extLst>
                </a:gridCol>
              </a:tblGrid>
              <a:tr h="845820">
                <a:tc>
                  <a:txBody>
                    <a:bodyPr/>
                    <a:lstStyle/>
                    <a:p>
                      <a:pPr algn="ctr"/>
                      <a:r>
                        <a:rPr lang="en-US" dirty="0">
                          <a:latin typeface="Arial" panose="020B0604020202020204" pitchFamily="34" charset="0"/>
                          <a:cs typeface="Arial" panose="020B0604020202020204" pitchFamily="34" charset="0"/>
                        </a:rPr>
                        <a:t>Research Project Components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Exploratory Research</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Conclusive Research</a:t>
                      </a:r>
                    </a:p>
                  </a:txBody>
                  <a:tcPr/>
                </a:tc>
                <a:extLst>
                  <a:ext uri="{0D108BD9-81ED-4DB2-BD59-A6C34878D82A}">
                    <a16:rowId xmlns:a16="http://schemas.microsoft.com/office/drawing/2014/main" val="929213733"/>
                  </a:ext>
                </a:extLst>
              </a:tr>
              <a:tr h="8458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Research purpose</a:t>
                      </a:r>
                    </a:p>
                  </a:txBody>
                  <a:tcPr/>
                </a:tc>
                <a:tc>
                  <a:txBody>
                    <a:bodyPr/>
                    <a:lstStyle/>
                    <a:p>
                      <a:r>
                        <a:rPr lang="en-US" dirty="0">
                          <a:solidFill>
                            <a:srgbClr val="006298"/>
                          </a:solidFill>
                          <a:latin typeface="Arial" panose="020B0604020202020204" pitchFamily="34" charset="0"/>
                          <a:cs typeface="Arial" panose="020B0604020202020204" pitchFamily="34" charset="0"/>
                        </a:rPr>
                        <a:t>General: to generate insights about a situation</a:t>
                      </a:r>
                    </a:p>
                  </a:txBody>
                  <a:tcPr/>
                </a:tc>
                <a:tc>
                  <a:txBody>
                    <a:bodyPr/>
                    <a:lstStyle/>
                    <a:p>
                      <a:r>
                        <a:rPr lang="en-US" dirty="0">
                          <a:solidFill>
                            <a:srgbClr val="006298"/>
                          </a:solidFill>
                          <a:latin typeface="Arial" panose="020B0604020202020204" pitchFamily="34" charset="0"/>
                          <a:cs typeface="Arial" panose="020B0604020202020204" pitchFamily="34" charset="0"/>
                        </a:rPr>
                        <a:t>Specific: to verify insights and aid in selecting a course of action</a:t>
                      </a:r>
                    </a:p>
                  </a:txBody>
                  <a:tcPr/>
                </a:tc>
                <a:extLst>
                  <a:ext uri="{0D108BD9-81ED-4DB2-BD59-A6C34878D82A}">
                    <a16:rowId xmlns:a16="http://schemas.microsoft.com/office/drawing/2014/main" val="2017040155"/>
                  </a:ext>
                </a:extLst>
              </a:tr>
              <a:tr h="140970">
                <a:tc>
                  <a:txBody>
                    <a:bodyPr/>
                    <a:lstStyle/>
                    <a:p>
                      <a:r>
                        <a:rPr lang="en-US" dirty="0">
                          <a:solidFill>
                            <a:srgbClr val="006298"/>
                          </a:solidFill>
                          <a:latin typeface="Arial" panose="020B0604020202020204" pitchFamily="34" charset="0"/>
                          <a:cs typeface="Arial" panose="020B0604020202020204" pitchFamily="34" charset="0"/>
                        </a:rPr>
                        <a:t>Data needs</a:t>
                      </a:r>
                    </a:p>
                  </a:txBody>
                  <a:tcPr/>
                </a:tc>
                <a:tc>
                  <a:txBody>
                    <a:bodyPr/>
                    <a:lstStyle/>
                    <a:p>
                      <a:r>
                        <a:rPr lang="en-US" dirty="0">
                          <a:solidFill>
                            <a:srgbClr val="006298"/>
                          </a:solidFill>
                          <a:latin typeface="Arial" panose="020B0604020202020204" pitchFamily="34" charset="0"/>
                          <a:cs typeface="Arial" panose="020B0604020202020204" pitchFamily="34" charset="0"/>
                        </a:rPr>
                        <a:t>Vague</a:t>
                      </a:r>
                    </a:p>
                  </a:txBody>
                  <a:tcPr/>
                </a:tc>
                <a:tc>
                  <a:txBody>
                    <a:bodyPr/>
                    <a:lstStyle/>
                    <a:p>
                      <a:r>
                        <a:rPr lang="en-US" dirty="0">
                          <a:solidFill>
                            <a:srgbClr val="006298"/>
                          </a:solidFill>
                          <a:latin typeface="Arial" panose="020B0604020202020204" pitchFamily="34" charset="0"/>
                          <a:cs typeface="Arial" panose="020B0604020202020204" pitchFamily="34" charset="0"/>
                        </a:rPr>
                        <a:t>Clear</a:t>
                      </a:r>
                    </a:p>
                  </a:txBody>
                  <a:tcPr/>
                </a:tc>
                <a:extLst>
                  <a:ext uri="{0D108BD9-81ED-4DB2-BD59-A6C34878D82A}">
                    <a16:rowId xmlns:a16="http://schemas.microsoft.com/office/drawing/2014/main" val="3373640361"/>
                  </a:ext>
                </a:extLst>
              </a:tr>
              <a:tr h="224790">
                <a:tc>
                  <a:txBody>
                    <a:bodyPr/>
                    <a:lstStyle/>
                    <a:p>
                      <a:r>
                        <a:rPr lang="en-US" dirty="0">
                          <a:solidFill>
                            <a:srgbClr val="006298"/>
                          </a:solidFill>
                          <a:latin typeface="Arial" panose="020B0604020202020204" pitchFamily="34" charset="0"/>
                          <a:cs typeface="Arial" panose="020B0604020202020204" pitchFamily="34" charset="0"/>
                        </a:rPr>
                        <a:t>Data sources</a:t>
                      </a:r>
                    </a:p>
                  </a:txBody>
                  <a:tcPr/>
                </a:tc>
                <a:tc>
                  <a:txBody>
                    <a:bodyPr/>
                    <a:lstStyle/>
                    <a:p>
                      <a:r>
                        <a:rPr lang="en-US" dirty="0">
                          <a:solidFill>
                            <a:srgbClr val="006298"/>
                          </a:solidFill>
                          <a:latin typeface="Arial" panose="020B0604020202020204" pitchFamily="34" charset="0"/>
                          <a:cs typeface="Arial" panose="020B0604020202020204" pitchFamily="34" charset="0"/>
                        </a:rPr>
                        <a:t>Ill-defined</a:t>
                      </a:r>
                    </a:p>
                  </a:txBody>
                  <a:tcPr/>
                </a:tc>
                <a:tc>
                  <a:txBody>
                    <a:bodyPr/>
                    <a:lstStyle/>
                    <a:p>
                      <a:r>
                        <a:rPr lang="en-US" dirty="0">
                          <a:solidFill>
                            <a:srgbClr val="006298"/>
                          </a:solidFill>
                          <a:latin typeface="Arial" panose="020B0604020202020204" pitchFamily="34" charset="0"/>
                          <a:cs typeface="Arial" panose="020B0604020202020204" pitchFamily="34" charset="0"/>
                        </a:rPr>
                        <a:t>Well-defined</a:t>
                      </a:r>
                    </a:p>
                  </a:txBody>
                  <a:tcPr/>
                </a:tc>
                <a:extLst>
                  <a:ext uri="{0D108BD9-81ED-4DB2-BD59-A6C34878D82A}">
                    <a16:rowId xmlns:a16="http://schemas.microsoft.com/office/drawing/2014/main" val="2707561941"/>
                  </a:ext>
                </a:extLst>
              </a:tr>
              <a:tr h="140970">
                <a:tc>
                  <a:txBody>
                    <a:bodyPr/>
                    <a:lstStyle/>
                    <a:p>
                      <a:r>
                        <a:rPr lang="en-US" dirty="0">
                          <a:solidFill>
                            <a:srgbClr val="006298"/>
                          </a:solidFill>
                          <a:latin typeface="Arial" panose="020B0604020202020204" pitchFamily="34" charset="0"/>
                          <a:cs typeface="Arial" panose="020B0604020202020204" pitchFamily="34" charset="0"/>
                        </a:rPr>
                        <a:t>Data collection form</a:t>
                      </a:r>
                    </a:p>
                  </a:txBody>
                  <a:tcPr/>
                </a:tc>
                <a:tc>
                  <a:txBody>
                    <a:bodyPr/>
                    <a:lstStyle/>
                    <a:p>
                      <a:r>
                        <a:rPr lang="en-US" dirty="0">
                          <a:solidFill>
                            <a:srgbClr val="006298"/>
                          </a:solidFill>
                          <a:latin typeface="Arial" panose="020B0604020202020204" pitchFamily="34" charset="0"/>
                          <a:cs typeface="Arial" panose="020B0604020202020204" pitchFamily="34" charset="0"/>
                        </a:rPr>
                        <a:t>Open-ended, rough</a:t>
                      </a:r>
                    </a:p>
                  </a:txBody>
                  <a:tcPr/>
                </a:tc>
                <a:tc>
                  <a:txBody>
                    <a:bodyPr/>
                    <a:lstStyle/>
                    <a:p>
                      <a:r>
                        <a:rPr lang="en-US" dirty="0">
                          <a:solidFill>
                            <a:srgbClr val="006298"/>
                          </a:solidFill>
                          <a:latin typeface="Arial" panose="020B0604020202020204" pitchFamily="34" charset="0"/>
                          <a:cs typeface="Arial" panose="020B0604020202020204" pitchFamily="34" charset="0"/>
                        </a:rPr>
                        <a:t>Usually structured</a:t>
                      </a:r>
                    </a:p>
                  </a:txBody>
                  <a:tcPr/>
                </a:tc>
                <a:extLst>
                  <a:ext uri="{0D108BD9-81ED-4DB2-BD59-A6C34878D82A}">
                    <a16:rowId xmlns:a16="http://schemas.microsoft.com/office/drawing/2014/main" val="387959173"/>
                  </a:ext>
                </a:extLst>
              </a:tr>
              <a:tr h="140970">
                <a:tc>
                  <a:txBody>
                    <a:bodyPr/>
                    <a:lstStyle/>
                    <a:p>
                      <a:r>
                        <a:rPr lang="en-US" dirty="0">
                          <a:solidFill>
                            <a:srgbClr val="006298"/>
                          </a:solidFill>
                          <a:latin typeface="Arial" panose="020B0604020202020204" pitchFamily="34" charset="0"/>
                          <a:cs typeface="Arial" panose="020B0604020202020204" pitchFamily="34" charset="0"/>
                        </a:rPr>
                        <a:t>Sample</a:t>
                      </a:r>
                    </a:p>
                  </a:txBody>
                  <a:tcPr/>
                </a:tc>
                <a:tc>
                  <a:txBody>
                    <a:bodyPr/>
                    <a:lstStyle/>
                    <a:p>
                      <a:r>
                        <a:rPr lang="en-US" dirty="0">
                          <a:solidFill>
                            <a:srgbClr val="006298"/>
                          </a:solidFill>
                          <a:latin typeface="Arial" panose="020B0604020202020204" pitchFamily="34" charset="0"/>
                          <a:cs typeface="Arial" panose="020B0604020202020204" pitchFamily="34" charset="0"/>
                        </a:rPr>
                        <a:t>Relatively small; subjectively selected to maximize generalization of insights</a:t>
                      </a:r>
                    </a:p>
                  </a:txBody>
                  <a:tcPr/>
                </a:tc>
                <a:tc>
                  <a:txBody>
                    <a:bodyPr/>
                    <a:lstStyle/>
                    <a:p>
                      <a:r>
                        <a:rPr lang="en-US" dirty="0">
                          <a:solidFill>
                            <a:srgbClr val="006298"/>
                          </a:solidFill>
                          <a:latin typeface="Arial" panose="020B0604020202020204" pitchFamily="34" charset="0"/>
                          <a:cs typeface="Arial" panose="020B0604020202020204" pitchFamily="34" charset="0"/>
                        </a:rPr>
                        <a:t>Relatively large; objectively selected to permit generalization of findings</a:t>
                      </a:r>
                    </a:p>
                  </a:txBody>
                  <a:tcPr/>
                </a:tc>
                <a:extLst>
                  <a:ext uri="{0D108BD9-81ED-4DB2-BD59-A6C34878D82A}">
                    <a16:rowId xmlns:a16="http://schemas.microsoft.com/office/drawing/2014/main" val="1289607556"/>
                  </a:ext>
                </a:extLst>
              </a:tr>
              <a:tr h="140970">
                <a:tc>
                  <a:txBody>
                    <a:bodyPr/>
                    <a:lstStyle/>
                    <a:p>
                      <a:r>
                        <a:rPr lang="en-US" dirty="0">
                          <a:solidFill>
                            <a:srgbClr val="006298"/>
                          </a:solidFill>
                          <a:latin typeface="Arial" panose="020B0604020202020204" pitchFamily="34" charset="0"/>
                          <a:cs typeface="Arial" panose="020B0604020202020204" pitchFamily="34" charset="0"/>
                        </a:rPr>
                        <a:t>Data collection</a:t>
                      </a:r>
                    </a:p>
                  </a:txBody>
                  <a:tcPr/>
                </a:tc>
                <a:tc>
                  <a:txBody>
                    <a:bodyPr/>
                    <a:lstStyle/>
                    <a:p>
                      <a:r>
                        <a:rPr lang="en-US" dirty="0">
                          <a:solidFill>
                            <a:srgbClr val="006298"/>
                          </a:solidFill>
                          <a:latin typeface="Arial" panose="020B0604020202020204" pitchFamily="34" charset="0"/>
                          <a:cs typeface="Arial" panose="020B0604020202020204" pitchFamily="34" charset="0"/>
                        </a:rPr>
                        <a:t>Flexible; no set procedure</a:t>
                      </a:r>
                    </a:p>
                  </a:txBody>
                  <a:tcPr/>
                </a:tc>
                <a:tc>
                  <a:txBody>
                    <a:bodyPr/>
                    <a:lstStyle/>
                    <a:p>
                      <a:r>
                        <a:rPr lang="en-US" dirty="0">
                          <a:solidFill>
                            <a:srgbClr val="006298"/>
                          </a:solidFill>
                          <a:latin typeface="Arial" panose="020B0604020202020204" pitchFamily="34" charset="0"/>
                          <a:cs typeface="Arial" panose="020B0604020202020204" pitchFamily="34" charset="0"/>
                        </a:rPr>
                        <a:t>Rigid; well-laid-out procedure</a:t>
                      </a:r>
                    </a:p>
                  </a:txBody>
                  <a:tcPr/>
                </a:tc>
                <a:extLst>
                  <a:ext uri="{0D108BD9-81ED-4DB2-BD59-A6C34878D82A}">
                    <a16:rowId xmlns:a16="http://schemas.microsoft.com/office/drawing/2014/main" val="3477448486"/>
                  </a:ext>
                </a:extLst>
              </a:tr>
              <a:tr h="140970">
                <a:tc>
                  <a:txBody>
                    <a:bodyPr/>
                    <a:lstStyle/>
                    <a:p>
                      <a:r>
                        <a:rPr lang="en-US" dirty="0">
                          <a:solidFill>
                            <a:srgbClr val="006298"/>
                          </a:solidFill>
                          <a:latin typeface="Arial" panose="020B0604020202020204" pitchFamily="34" charset="0"/>
                          <a:cs typeface="Arial" panose="020B0604020202020204" pitchFamily="34" charset="0"/>
                        </a:rPr>
                        <a:t>Data analysis</a:t>
                      </a:r>
                    </a:p>
                  </a:txBody>
                  <a:tcPr/>
                </a:tc>
                <a:tc>
                  <a:txBody>
                    <a:bodyPr/>
                    <a:lstStyle/>
                    <a:p>
                      <a:r>
                        <a:rPr lang="en-US" dirty="0">
                          <a:solidFill>
                            <a:srgbClr val="006298"/>
                          </a:solidFill>
                          <a:latin typeface="Arial" panose="020B0604020202020204" pitchFamily="34" charset="0"/>
                          <a:cs typeface="Arial" panose="020B0604020202020204" pitchFamily="34" charset="0"/>
                        </a:rPr>
                        <a:t>Informal; typically nonquantitative</a:t>
                      </a:r>
                    </a:p>
                  </a:txBody>
                  <a:tcPr/>
                </a:tc>
                <a:tc>
                  <a:txBody>
                    <a:bodyPr/>
                    <a:lstStyle/>
                    <a:p>
                      <a:r>
                        <a:rPr lang="en-US" dirty="0">
                          <a:solidFill>
                            <a:srgbClr val="006298"/>
                          </a:solidFill>
                          <a:latin typeface="Arial" panose="020B0604020202020204" pitchFamily="34" charset="0"/>
                          <a:cs typeface="Arial" panose="020B0604020202020204" pitchFamily="34" charset="0"/>
                        </a:rPr>
                        <a:t>Formal; typically quantitative</a:t>
                      </a:r>
                    </a:p>
                  </a:txBody>
                  <a:tcPr/>
                </a:tc>
                <a:extLst>
                  <a:ext uri="{0D108BD9-81ED-4DB2-BD59-A6C34878D82A}">
                    <a16:rowId xmlns:a16="http://schemas.microsoft.com/office/drawing/2014/main" val="3010966561"/>
                  </a:ext>
                </a:extLst>
              </a:tr>
              <a:tr h="422910">
                <a:tc>
                  <a:txBody>
                    <a:bodyPr/>
                    <a:lstStyle/>
                    <a:p>
                      <a:r>
                        <a:rPr lang="en-US" dirty="0">
                          <a:solidFill>
                            <a:srgbClr val="006298"/>
                          </a:solidFill>
                          <a:latin typeface="Arial" panose="020B0604020202020204" pitchFamily="34" charset="0"/>
                          <a:cs typeface="Arial" panose="020B0604020202020204" pitchFamily="34" charset="0"/>
                        </a:rPr>
                        <a:t>Inferences/ recommendations</a:t>
                      </a:r>
                    </a:p>
                  </a:txBody>
                  <a:tcPr/>
                </a:tc>
                <a:tc>
                  <a:txBody>
                    <a:bodyPr/>
                    <a:lstStyle/>
                    <a:p>
                      <a:r>
                        <a:rPr lang="en-US" dirty="0">
                          <a:solidFill>
                            <a:srgbClr val="006298"/>
                          </a:solidFill>
                          <a:latin typeface="Arial" panose="020B0604020202020204" pitchFamily="34" charset="0"/>
                          <a:cs typeface="Arial" panose="020B0604020202020204" pitchFamily="34" charset="0"/>
                        </a:rPr>
                        <a:t>More tentative than final</a:t>
                      </a:r>
                    </a:p>
                  </a:txBody>
                  <a:tcPr/>
                </a:tc>
                <a:tc>
                  <a:txBody>
                    <a:bodyPr/>
                    <a:lstStyle/>
                    <a:p>
                      <a:r>
                        <a:rPr lang="en-US" dirty="0">
                          <a:solidFill>
                            <a:srgbClr val="006298"/>
                          </a:solidFill>
                          <a:latin typeface="Arial" panose="020B0604020202020204" pitchFamily="34" charset="0"/>
                          <a:cs typeface="Arial" panose="020B0604020202020204" pitchFamily="34" charset="0"/>
                        </a:rPr>
                        <a:t>More final than tentative</a:t>
                      </a:r>
                    </a:p>
                  </a:txBody>
                  <a:tcPr/>
                </a:tc>
                <a:extLst>
                  <a:ext uri="{0D108BD9-81ED-4DB2-BD59-A6C34878D82A}">
                    <a16:rowId xmlns:a16="http://schemas.microsoft.com/office/drawing/2014/main" val="1361391703"/>
                  </a:ext>
                </a:extLst>
              </a:tr>
            </a:tbl>
          </a:graphicData>
        </a:graphic>
      </p:graphicFrame>
    </p:spTree>
    <p:extLst>
      <p:ext uri="{BB962C8B-B14F-4D97-AF65-F5344CB8AC3E}">
        <p14:creationId xmlns:p14="http://schemas.microsoft.com/office/powerpoint/2010/main" val="4226168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Exploratory Research</a:t>
            </a:r>
          </a:p>
        </p:txBody>
      </p:sp>
      <p:sp>
        <p:nvSpPr>
          <p:cNvPr id="2" name="Text Placeholder 1"/>
          <p:cNvSpPr>
            <a:spLocks noGrp="1"/>
          </p:cNvSpPr>
          <p:nvPr>
            <p:ph type="body" sz="quarter" idx="17"/>
          </p:nvPr>
        </p:nvSpPr>
        <p:spPr>
          <a:xfrm>
            <a:off x="743576" y="1378418"/>
            <a:ext cx="10711543" cy="4394200"/>
          </a:xfrm>
        </p:spPr>
        <p:txBody>
          <a:bodyPr>
            <a:normAutofit fontScale="92500" lnSpcReduction="10000"/>
          </a:bodyPr>
          <a:lstStyle/>
          <a:p>
            <a:r>
              <a:rPr lang="en-US" sz="2400" b="1" dirty="0">
                <a:solidFill>
                  <a:srgbClr val="3083C5"/>
                </a:solidFill>
              </a:rPr>
              <a:t>Exploratory research </a:t>
            </a:r>
            <a:r>
              <a:rPr lang="en-US" sz="2400" dirty="0"/>
              <a:t>– Research conducted to gather more information about a problem or to make a tentative hypothesis more specific</a:t>
            </a:r>
          </a:p>
          <a:p>
            <a:pPr lvl="1"/>
            <a:r>
              <a:rPr lang="en-US" sz="2400" dirty="0"/>
              <a:t>The main purpose of exploratory research is to better understand a problem or situation and/or to help identify additional data needs or decision alternatives</a:t>
            </a:r>
          </a:p>
          <a:p>
            <a:pPr lvl="1"/>
            <a:r>
              <a:rPr lang="en-US" sz="2400" dirty="0"/>
              <a:t>Exploratory research is usually associated with qualitative research techniques</a:t>
            </a:r>
          </a:p>
          <a:p>
            <a:r>
              <a:rPr lang="en-US" sz="2400" b="1" dirty="0">
                <a:solidFill>
                  <a:srgbClr val="3083C5"/>
                </a:solidFill>
              </a:rPr>
              <a:t>Customer advisory boards </a:t>
            </a:r>
            <a:r>
              <a:rPr lang="en-US" sz="2400" dirty="0"/>
              <a:t>– Small groups of actual customers who serve as sounding boards and offer insights into their feelings and attitudes toward a firm’s products and other elements of its marketing strategy</a:t>
            </a:r>
          </a:p>
          <a:p>
            <a:r>
              <a:rPr lang="en-US" sz="2400" b="1" dirty="0">
                <a:solidFill>
                  <a:srgbClr val="3083C5"/>
                </a:solidFill>
              </a:rPr>
              <a:t>Focus group </a:t>
            </a:r>
            <a:r>
              <a:rPr lang="en-US" sz="2400" dirty="0"/>
              <a:t>– An interview that is often conducted informally, without a structured questionnaire, in small groups of 8 to 12 people, to observe interaction when members are exposed to an idea or a concept</a:t>
            </a:r>
          </a:p>
          <a:p>
            <a:pPr lvl="1"/>
            <a:r>
              <a:rPr lang="en-US" sz="1900" dirty="0"/>
              <a:t>The less-structured format of focus groups, where participants can interact with one another and build on each other’s comments, is beneficial to marketers because it can yield more detailed information to researchers</a:t>
            </a:r>
          </a:p>
          <a:p>
            <a:pPr lvl="1"/>
            <a:r>
              <a:rPr lang="en-US" sz="1900" dirty="0"/>
              <a:t>A current trend for researchers is online focus groups</a:t>
            </a:r>
          </a:p>
          <a:p>
            <a:endParaRPr lang="en-US" dirty="0"/>
          </a:p>
        </p:txBody>
      </p:sp>
    </p:spTree>
    <p:extLst>
      <p:ext uri="{BB962C8B-B14F-4D97-AF65-F5344CB8AC3E}">
        <p14:creationId xmlns:p14="http://schemas.microsoft.com/office/powerpoint/2010/main" val="4084510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Conclusive Research </a:t>
            </a:r>
            <a:r>
              <a:rPr lang="en-US" sz="1800" dirty="0"/>
              <a:t>(slide 1 of 2)</a:t>
            </a:r>
            <a:endParaRPr lang="en-US" dirty="0"/>
          </a:p>
        </p:txBody>
      </p:sp>
      <p:sp>
        <p:nvSpPr>
          <p:cNvPr id="2" name="Text Placeholder 1"/>
          <p:cNvSpPr>
            <a:spLocks noGrp="1"/>
          </p:cNvSpPr>
          <p:nvPr>
            <p:ph type="body" sz="quarter" idx="17"/>
          </p:nvPr>
        </p:nvSpPr>
        <p:spPr/>
        <p:txBody>
          <a:bodyPr/>
          <a:lstStyle/>
          <a:p>
            <a:r>
              <a:rPr lang="en-US" b="1" dirty="0">
                <a:solidFill>
                  <a:srgbClr val="3083C5"/>
                </a:solidFill>
              </a:rPr>
              <a:t>Conclusive research </a:t>
            </a:r>
            <a:r>
              <a:rPr lang="en-US" dirty="0"/>
              <a:t>– Research designed to verify insights through objective procedures and to help marketers in making decisions</a:t>
            </a:r>
          </a:p>
          <a:p>
            <a:r>
              <a:rPr lang="en-US" dirty="0"/>
              <a:t>It is used when the marketer has one or more alternatives in mind and needs assistance in the final stages of decision making</a:t>
            </a:r>
          </a:p>
          <a:p>
            <a:r>
              <a:rPr lang="en-US" dirty="0"/>
              <a:t>Two types of conclusive research are:</a:t>
            </a:r>
          </a:p>
          <a:p>
            <a:pPr lvl="1"/>
            <a:r>
              <a:rPr lang="en-US" dirty="0"/>
              <a:t>Descriptive research</a:t>
            </a:r>
          </a:p>
          <a:p>
            <a:pPr lvl="1"/>
            <a:r>
              <a:rPr lang="en-US" dirty="0"/>
              <a:t>Experimental research</a:t>
            </a:r>
          </a:p>
          <a:p>
            <a:endParaRPr lang="en-US" dirty="0"/>
          </a:p>
        </p:txBody>
      </p:sp>
    </p:spTree>
    <p:extLst>
      <p:ext uri="{BB962C8B-B14F-4D97-AF65-F5344CB8AC3E}">
        <p14:creationId xmlns:p14="http://schemas.microsoft.com/office/powerpoint/2010/main" val="3221229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Conclusive Research </a:t>
            </a:r>
            <a:r>
              <a:rPr lang="en-US" sz="1800" dirty="0"/>
              <a:t>(slide 2 of 2)</a:t>
            </a:r>
            <a:endParaRPr lang="en-US" dirty="0"/>
          </a:p>
        </p:txBody>
      </p:sp>
      <p:sp>
        <p:nvSpPr>
          <p:cNvPr id="2" name="Text Placeholder 1"/>
          <p:cNvSpPr>
            <a:spLocks noGrp="1"/>
          </p:cNvSpPr>
          <p:nvPr>
            <p:ph type="body" sz="quarter" idx="17"/>
          </p:nvPr>
        </p:nvSpPr>
        <p:spPr/>
        <p:txBody>
          <a:bodyPr/>
          <a:lstStyle/>
          <a:p>
            <a:r>
              <a:rPr lang="en-US" b="1" dirty="0">
                <a:solidFill>
                  <a:srgbClr val="3083C5"/>
                </a:solidFill>
              </a:rPr>
              <a:t>Descriptive research </a:t>
            </a:r>
            <a:r>
              <a:rPr lang="en-US" dirty="0"/>
              <a:t>– Research conducted to clarify the characteristics of certain phenomena to solve a particular problem</a:t>
            </a:r>
          </a:p>
          <a:p>
            <a:pPr lvl="1"/>
            <a:r>
              <a:rPr lang="en-US" dirty="0"/>
              <a:t>Generally demands prior knowledge</a:t>
            </a:r>
          </a:p>
          <a:p>
            <a:pPr lvl="1"/>
            <a:r>
              <a:rPr lang="en-US" dirty="0"/>
              <a:t>Assumes that the problem is clearly defined</a:t>
            </a:r>
          </a:p>
          <a:p>
            <a:pPr lvl="1"/>
            <a:r>
              <a:rPr lang="en-US" dirty="0"/>
              <a:t>May require statistical analysis and predictive tools</a:t>
            </a:r>
            <a:endParaRPr lang="en-US" b="1" dirty="0">
              <a:solidFill>
                <a:srgbClr val="3083C5"/>
              </a:solidFill>
            </a:endParaRPr>
          </a:p>
          <a:p>
            <a:r>
              <a:rPr lang="en-US" b="1" dirty="0">
                <a:solidFill>
                  <a:srgbClr val="3083C5"/>
                </a:solidFill>
              </a:rPr>
              <a:t>Experimental research </a:t>
            </a:r>
            <a:r>
              <a:rPr lang="en-US" dirty="0"/>
              <a:t>– Research that allows marketers to make causal inferences about relationships</a:t>
            </a:r>
          </a:p>
          <a:p>
            <a:pPr lvl="1"/>
            <a:r>
              <a:rPr lang="en-US" dirty="0"/>
              <a:t>Requires that an independent variable be manipulated and the resulting changes in a dependent variable be measured</a:t>
            </a:r>
          </a:p>
          <a:p>
            <a:pPr lvl="1"/>
            <a:r>
              <a:rPr lang="en-US" dirty="0"/>
              <a:t>Provides strong evidence of cause and effect</a:t>
            </a:r>
          </a:p>
          <a:p>
            <a:endParaRPr lang="en-US" dirty="0"/>
          </a:p>
        </p:txBody>
      </p:sp>
    </p:spTree>
    <p:extLst>
      <p:ext uri="{BB962C8B-B14F-4D97-AF65-F5344CB8AC3E}">
        <p14:creationId xmlns:p14="http://schemas.microsoft.com/office/powerpoint/2010/main" val="2095975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7B4F8-3B02-4B85-870C-40A0C35E1E1A}"/>
              </a:ext>
            </a:extLst>
          </p:cNvPr>
          <p:cNvSpPr>
            <a:spLocks noGrp="1"/>
          </p:cNvSpPr>
          <p:nvPr>
            <p:ph type="title"/>
          </p:nvPr>
        </p:nvSpPr>
        <p:spPr/>
        <p:txBody>
          <a:bodyPr/>
          <a:lstStyle/>
          <a:p>
            <a:r>
              <a:rPr lang="en-US" dirty="0"/>
              <a:t>Figure 5.1 – The Five Steps of the Marketing Research Process</a:t>
            </a:r>
          </a:p>
        </p:txBody>
      </p:sp>
      <p:pic>
        <p:nvPicPr>
          <p:cNvPr id="6" name="Picture Placeholder 5" descr="A horizontal hierarchy chart is captioned, The five steps of the marketing research process, is composed of 5 rectangles. From left to right, the rectangles are labeled. 1, Locating and defining issues or problems. 2, Designing the research project. 3, Collecting data. 4, Interpreting research findings. And Reporting research findings.">
            <a:extLst>
              <a:ext uri="{FF2B5EF4-FFF2-40B4-BE49-F238E27FC236}">
                <a16:creationId xmlns:a16="http://schemas.microsoft.com/office/drawing/2014/main" id="{BC1F2422-625D-4BBA-94AE-BBFCE8B19081}"/>
              </a:ext>
            </a:extLst>
          </p:cNvPr>
          <p:cNvPicPr>
            <a:picLocks noGrp="1" noChangeAspect="1"/>
          </p:cNvPicPr>
          <p:nvPr>
            <p:ph type="pic" sz="quarter" idx="10"/>
          </p:nvPr>
        </p:nvPicPr>
        <p:blipFill>
          <a:blip r:embed="rId2"/>
          <a:stretch>
            <a:fillRect/>
          </a:stretch>
        </p:blipFill>
        <p:spPr>
          <a:xfrm>
            <a:off x="271627" y="2349185"/>
            <a:ext cx="11648746" cy="2159630"/>
          </a:xfrm>
        </p:spPr>
      </p:pic>
    </p:spTree>
    <p:extLst>
      <p:ext uri="{BB962C8B-B14F-4D97-AF65-F5344CB8AC3E}">
        <p14:creationId xmlns:p14="http://schemas.microsoft.com/office/powerpoint/2010/main" val="4059844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Locating and Defining Problems</a:t>
            </a:r>
            <a:br>
              <a:rPr lang="en-US" dirty="0"/>
            </a:br>
            <a:r>
              <a:rPr lang="en-US" dirty="0"/>
              <a:t>or Research Issues</a:t>
            </a:r>
          </a:p>
        </p:txBody>
      </p:sp>
      <p:sp>
        <p:nvSpPr>
          <p:cNvPr id="2" name="Text Placeholder 1"/>
          <p:cNvSpPr>
            <a:spLocks noGrp="1"/>
          </p:cNvSpPr>
          <p:nvPr>
            <p:ph type="body" sz="quarter" idx="17"/>
          </p:nvPr>
        </p:nvSpPr>
        <p:spPr/>
        <p:txBody>
          <a:bodyPr/>
          <a:lstStyle/>
          <a:p>
            <a:r>
              <a:rPr lang="en-US" sz="2400" dirty="0"/>
              <a:t>Focuses on uncovering the nature and boundaries of a situation or question related to marketing strategy or implementation</a:t>
            </a:r>
          </a:p>
          <a:p>
            <a:pPr lvl="1"/>
            <a:r>
              <a:rPr lang="en-US" dirty="0"/>
              <a:t>The first sign of a problem is typically a departure from normal function</a:t>
            </a:r>
          </a:p>
          <a:p>
            <a:r>
              <a:rPr lang="en-US" sz="2400" dirty="0"/>
              <a:t>Marketers must define the nature and scope of the situation in order to pin down the specific boundaries of a problem or an issue through research</a:t>
            </a:r>
          </a:p>
          <a:p>
            <a:pPr lvl="1"/>
            <a:r>
              <a:rPr lang="en-US" dirty="0"/>
              <a:t>Researchers and decision makers should remain in the problem or issue definition stage until they have determined precisely what they want from marketing research and how they will use it</a:t>
            </a:r>
          </a:p>
          <a:p>
            <a:endParaRPr lang="en-US" dirty="0"/>
          </a:p>
        </p:txBody>
      </p:sp>
    </p:spTree>
    <p:extLst>
      <p:ext uri="{BB962C8B-B14F-4D97-AF65-F5344CB8AC3E}">
        <p14:creationId xmlns:p14="http://schemas.microsoft.com/office/powerpoint/2010/main" val="2024111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Designing the Research Project</a:t>
            </a:r>
          </a:p>
        </p:txBody>
      </p:sp>
      <p:sp>
        <p:nvSpPr>
          <p:cNvPr id="2" name="Text Placeholder 1"/>
          <p:cNvSpPr>
            <a:spLocks noGrp="1"/>
          </p:cNvSpPr>
          <p:nvPr>
            <p:ph type="body" sz="quarter" idx="17"/>
          </p:nvPr>
        </p:nvSpPr>
        <p:spPr/>
        <p:txBody>
          <a:bodyPr/>
          <a:lstStyle/>
          <a:p>
            <a:r>
              <a:rPr lang="en-US" sz="2400" b="1" dirty="0">
                <a:solidFill>
                  <a:srgbClr val="3083C5"/>
                </a:solidFill>
              </a:rPr>
              <a:t>Research design </a:t>
            </a:r>
            <a:r>
              <a:rPr lang="en-US" sz="2400" dirty="0"/>
              <a:t>– An overall plan for obtaining the information needed to address a research problem or issue</a:t>
            </a:r>
          </a:p>
          <a:p>
            <a:r>
              <a:rPr lang="en-US" sz="2400" dirty="0"/>
              <a:t>This step requires formulating a hypothesis and determining what type of research is most appropriate for testing the hypothesis to ensure the results are reliable and valid</a:t>
            </a:r>
          </a:p>
          <a:p>
            <a:endParaRPr lang="en-US" dirty="0"/>
          </a:p>
        </p:txBody>
      </p:sp>
    </p:spTree>
    <p:extLst>
      <p:ext uri="{BB962C8B-B14F-4D97-AF65-F5344CB8AC3E}">
        <p14:creationId xmlns:p14="http://schemas.microsoft.com/office/powerpoint/2010/main" val="2154801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Developing a Hypothesis</a:t>
            </a:r>
          </a:p>
        </p:txBody>
      </p:sp>
      <p:sp>
        <p:nvSpPr>
          <p:cNvPr id="2" name="Text Placeholder 1"/>
          <p:cNvSpPr>
            <a:spLocks noGrp="1"/>
          </p:cNvSpPr>
          <p:nvPr>
            <p:ph type="body" sz="quarter" idx="17"/>
          </p:nvPr>
        </p:nvSpPr>
        <p:spPr/>
        <p:txBody>
          <a:bodyPr/>
          <a:lstStyle/>
          <a:p>
            <a:r>
              <a:rPr lang="en-US" sz="2400" b="1" dirty="0">
                <a:solidFill>
                  <a:srgbClr val="3083C5"/>
                </a:solidFill>
              </a:rPr>
              <a:t>Hypothesis</a:t>
            </a:r>
            <a:r>
              <a:rPr lang="en-US" sz="2400" dirty="0"/>
              <a:t> – An informed guess or assumption about a certain problem or set of circumstances</a:t>
            </a:r>
          </a:p>
          <a:p>
            <a:pPr lvl="1"/>
            <a:r>
              <a:rPr lang="en-US" dirty="0"/>
              <a:t>Is based on all the insight and knowledge available about the problem or circumstances from previous research studies and other sources</a:t>
            </a:r>
          </a:p>
          <a:p>
            <a:pPr lvl="1"/>
            <a:r>
              <a:rPr lang="en-US" dirty="0"/>
              <a:t>Accepted or rejected hypotheses act as conclusions for the research effort</a:t>
            </a:r>
          </a:p>
          <a:p>
            <a:endParaRPr lang="en-US" dirty="0"/>
          </a:p>
        </p:txBody>
      </p:sp>
    </p:spTree>
    <p:extLst>
      <p:ext uri="{BB962C8B-B14F-4D97-AF65-F5344CB8AC3E}">
        <p14:creationId xmlns:p14="http://schemas.microsoft.com/office/powerpoint/2010/main" val="2606664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Research Reliability and Validity</a:t>
            </a:r>
          </a:p>
        </p:txBody>
      </p:sp>
      <p:sp>
        <p:nvSpPr>
          <p:cNvPr id="2" name="Text Placeholder 1"/>
          <p:cNvSpPr>
            <a:spLocks noGrp="1"/>
          </p:cNvSpPr>
          <p:nvPr>
            <p:ph type="body" sz="quarter" idx="17"/>
          </p:nvPr>
        </p:nvSpPr>
        <p:spPr/>
        <p:txBody>
          <a:bodyPr/>
          <a:lstStyle/>
          <a:p>
            <a:r>
              <a:rPr lang="en-US" sz="2400" b="1" dirty="0">
                <a:solidFill>
                  <a:srgbClr val="3083C5"/>
                </a:solidFill>
              </a:rPr>
              <a:t>Reliability</a:t>
            </a:r>
            <a:r>
              <a:rPr lang="en-US" sz="2400" dirty="0"/>
              <a:t> – A condition that exists when a research technique produces almost identical results in repeated trials</a:t>
            </a:r>
          </a:p>
          <a:p>
            <a:pPr lvl="1"/>
            <a:r>
              <a:rPr lang="en-US" sz="2400" dirty="0"/>
              <a:t>A reliable technique is not necessarily valid</a:t>
            </a:r>
          </a:p>
          <a:p>
            <a:r>
              <a:rPr lang="en-US" sz="2400" b="1" dirty="0">
                <a:solidFill>
                  <a:srgbClr val="3083C5"/>
                </a:solidFill>
              </a:rPr>
              <a:t>Validity</a:t>
            </a:r>
            <a:r>
              <a:rPr lang="en-US" sz="2400" dirty="0"/>
              <a:t> – A condition that exists when a research method measures what it is supposed to measure</a:t>
            </a:r>
          </a:p>
          <a:p>
            <a:endParaRPr lang="en-US" dirty="0"/>
          </a:p>
        </p:txBody>
      </p:sp>
    </p:spTree>
    <p:extLst>
      <p:ext uri="{BB962C8B-B14F-4D97-AF65-F5344CB8AC3E}">
        <p14:creationId xmlns:p14="http://schemas.microsoft.com/office/powerpoint/2010/main" val="1759295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Collecting Data</a:t>
            </a:r>
          </a:p>
        </p:txBody>
      </p:sp>
      <p:sp>
        <p:nvSpPr>
          <p:cNvPr id="2" name="Text Placeholder 1"/>
          <p:cNvSpPr>
            <a:spLocks noGrp="1"/>
          </p:cNvSpPr>
          <p:nvPr>
            <p:ph type="body" sz="quarter" idx="17"/>
          </p:nvPr>
        </p:nvSpPr>
        <p:spPr/>
        <p:txBody>
          <a:bodyPr/>
          <a:lstStyle/>
          <a:p>
            <a:r>
              <a:rPr lang="en-US" sz="2400" dirty="0"/>
              <a:t>The research design must specify what types of data to collect and how they will be collected</a:t>
            </a:r>
          </a:p>
          <a:p>
            <a:endParaRPr lang="en-US" dirty="0"/>
          </a:p>
        </p:txBody>
      </p:sp>
    </p:spTree>
    <p:extLst>
      <p:ext uri="{BB962C8B-B14F-4D97-AF65-F5344CB8AC3E}">
        <p14:creationId xmlns:p14="http://schemas.microsoft.com/office/powerpoint/2010/main" val="165118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Types of Data</a:t>
            </a:r>
          </a:p>
        </p:txBody>
      </p:sp>
      <p:sp>
        <p:nvSpPr>
          <p:cNvPr id="2" name="Text Placeholder 1"/>
          <p:cNvSpPr>
            <a:spLocks noGrp="1"/>
          </p:cNvSpPr>
          <p:nvPr>
            <p:ph type="body" sz="quarter" idx="17"/>
          </p:nvPr>
        </p:nvSpPr>
        <p:spPr/>
        <p:txBody>
          <a:bodyPr/>
          <a:lstStyle/>
          <a:p>
            <a:r>
              <a:rPr lang="en-US" sz="2400" b="1" dirty="0">
                <a:solidFill>
                  <a:srgbClr val="3083C5"/>
                </a:solidFill>
              </a:rPr>
              <a:t>Primary data </a:t>
            </a:r>
            <a:r>
              <a:rPr lang="en-US" sz="2400" dirty="0"/>
              <a:t>– Data observed and recorded or collected directly from respondents</a:t>
            </a:r>
          </a:p>
          <a:p>
            <a:r>
              <a:rPr lang="en-US" sz="2400" b="1" dirty="0">
                <a:solidFill>
                  <a:srgbClr val="3083C5"/>
                </a:solidFill>
              </a:rPr>
              <a:t>Secondary data </a:t>
            </a:r>
            <a:r>
              <a:rPr lang="en-US" sz="2400" dirty="0"/>
              <a:t>– Data compiled both inside and outside the organization for some purpose other than the current investigation</a:t>
            </a:r>
          </a:p>
          <a:p>
            <a:endParaRPr lang="en-US" dirty="0"/>
          </a:p>
        </p:txBody>
      </p:sp>
    </p:spTree>
    <p:extLst>
      <p:ext uri="{BB962C8B-B14F-4D97-AF65-F5344CB8AC3E}">
        <p14:creationId xmlns:p14="http://schemas.microsoft.com/office/powerpoint/2010/main" val="3412270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Table 5.2 – Examples of Secondary Sources </a:t>
            </a:r>
            <a:r>
              <a:rPr lang="en-US" sz="1800" dirty="0"/>
              <a:t>(slide 1 of 2)</a:t>
            </a:r>
            <a:endParaRPr lang="en-US" dirty="0"/>
          </a:p>
        </p:txBody>
      </p:sp>
      <p:graphicFrame>
        <p:nvGraphicFramePr>
          <p:cNvPr id="11" name="Table Placeholder 10"/>
          <p:cNvGraphicFramePr>
            <a:graphicFrameLocks noGrp="1"/>
          </p:cNvGraphicFramePr>
          <p:nvPr>
            <p:ph type="tbl" sz="quarter" idx="10"/>
            <p:extLst/>
          </p:nvPr>
        </p:nvGraphicFramePr>
        <p:xfrm>
          <a:off x="765609" y="1650733"/>
          <a:ext cx="10660782" cy="3566160"/>
        </p:xfrm>
        <a:graphic>
          <a:graphicData uri="http://schemas.openxmlformats.org/drawingml/2006/table">
            <a:tbl>
              <a:tblPr firstRow="1" bandRow="1">
                <a:tableStyleId>{5C22544A-7EE6-4342-B048-85BDC9FD1C3A}</a:tableStyleId>
              </a:tblPr>
              <a:tblGrid>
                <a:gridCol w="5452311">
                  <a:extLst>
                    <a:ext uri="{9D8B030D-6E8A-4147-A177-3AD203B41FA5}">
                      <a16:colId xmlns:a16="http://schemas.microsoft.com/office/drawing/2014/main" val="3532458289"/>
                    </a:ext>
                  </a:extLst>
                </a:gridCol>
                <a:gridCol w="5208471">
                  <a:extLst>
                    <a:ext uri="{9D8B030D-6E8A-4147-A177-3AD203B41FA5}">
                      <a16:colId xmlns:a16="http://schemas.microsoft.com/office/drawing/2014/main" val="4126334586"/>
                    </a:ext>
                  </a:extLst>
                </a:gridCol>
              </a:tblGrid>
              <a:tr h="3362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Government Sources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6298"/>
                        </a:solidFill>
                        <a:latin typeface="Arial" panose="020B0604020202020204" pitchFamily="34" charset="0"/>
                        <a:ea typeface="Arial" charset="0"/>
                        <a:cs typeface="Arial" panose="020B0604020202020204" pitchFamily="34" charset="0"/>
                      </a:endParaRPr>
                    </a:p>
                  </a:txBody>
                  <a:tcPr/>
                </a:tc>
                <a:extLst>
                  <a:ext uri="{0D108BD9-81ED-4DB2-BD59-A6C34878D82A}">
                    <a16:rowId xmlns:a16="http://schemas.microsoft.com/office/drawing/2014/main" val="1924491854"/>
                  </a:ext>
                </a:extLst>
              </a:tr>
              <a:tr h="3362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Economic census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6298"/>
                          </a:solidFill>
                          <a:latin typeface="Arial" panose="020B0604020202020204" pitchFamily="34" charset="0"/>
                          <a:cs typeface="Arial" panose="020B0604020202020204" pitchFamily="34" charset="0"/>
                        </a:rPr>
                        <a:t>www.census.gov/EconomicCensus</a:t>
                      </a:r>
                      <a:endParaRPr lang="en-US" b="0" i="0" dirty="0">
                        <a:solidFill>
                          <a:srgbClr val="006298"/>
                        </a:solidFill>
                        <a:latin typeface="Arial" panose="020B0604020202020204" pitchFamily="34" charset="0"/>
                        <a:ea typeface="Arial" charset="0"/>
                        <a:cs typeface="Arial" panose="020B0604020202020204" pitchFamily="34" charset="0"/>
                      </a:endParaRPr>
                    </a:p>
                  </a:txBody>
                  <a:tcPr/>
                </a:tc>
                <a:extLst>
                  <a:ext uri="{0D108BD9-81ED-4DB2-BD59-A6C34878D82A}">
                    <a16:rowId xmlns:a16="http://schemas.microsoft.com/office/drawing/2014/main" val="2017040155"/>
                  </a:ext>
                </a:extLst>
              </a:tr>
              <a:tr h="336264">
                <a:tc>
                  <a:txBody>
                    <a:bodyPr/>
                    <a:lstStyle/>
                    <a:p>
                      <a:r>
                        <a:rPr lang="en-US" dirty="0">
                          <a:solidFill>
                            <a:srgbClr val="006298"/>
                          </a:solidFill>
                          <a:latin typeface="Arial" panose="020B0604020202020204" pitchFamily="34" charset="0"/>
                          <a:cs typeface="Arial" panose="020B0604020202020204" pitchFamily="34" charset="0"/>
                        </a:rPr>
                        <a:t>Export.gov – country and industry market research</a:t>
                      </a:r>
                    </a:p>
                  </a:txBody>
                  <a:tcPr/>
                </a:tc>
                <a:tc>
                  <a:txBody>
                    <a:bodyPr/>
                    <a:lstStyle/>
                    <a:p>
                      <a:r>
                        <a:rPr lang="en-US">
                          <a:solidFill>
                            <a:srgbClr val="006298"/>
                          </a:solidFill>
                          <a:latin typeface="Arial" panose="020B0604020202020204" pitchFamily="34" charset="0"/>
                          <a:cs typeface="Arial" panose="020B0604020202020204" pitchFamily="34" charset="0"/>
                        </a:rPr>
                        <a:t>www.export.gov/welcome</a:t>
                      </a: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73640361"/>
                  </a:ext>
                </a:extLst>
              </a:tr>
              <a:tr h="336264">
                <a:tc>
                  <a:txBody>
                    <a:bodyPr/>
                    <a:lstStyle/>
                    <a:p>
                      <a:r>
                        <a:rPr lang="en-US" dirty="0">
                          <a:solidFill>
                            <a:srgbClr val="006298"/>
                          </a:solidFill>
                          <a:latin typeface="Arial" panose="020B0604020202020204" pitchFamily="34" charset="0"/>
                          <a:cs typeface="Arial" panose="020B0604020202020204" pitchFamily="34" charset="0"/>
                        </a:rPr>
                        <a:t>National Technical Information Services</a:t>
                      </a:r>
                    </a:p>
                  </a:txBody>
                  <a:tcPr/>
                </a:tc>
                <a:tc>
                  <a:txBody>
                    <a:bodyPr/>
                    <a:lstStyle/>
                    <a:p>
                      <a:r>
                        <a:rPr lang="en-US">
                          <a:solidFill>
                            <a:srgbClr val="006298"/>
                          </a:solidFill>
                          <a:latin typeface="Arial" panose="020B0604020202020204" pitchFamily="34" charset="0"/>
                          <a:cs typeface="Arial" panose="020B0604020202020204" pitchFamily="34" charset="0"/>
                        </a:rPr>
                        <a:t>www.ntis.gov</a:t>
                      </a: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2428646"/>
                  </a:ext>
                </a:extLst>
              </a:tr>
              <a:tr h="336264">
                <a:tc>
                  <a:txBody>
                    <a:bodyPr/>
                    <a:lstStyle/>
                    <a:p>
                      <a:r>
                        <a:rPr lang="en-US" dirty="0">
                          <a:solidFill>
                            <a:srgbClr val="006298"/>
                          </a:solidFill>
                          <a:latin typeface="Arial" panose="020B0604020202020204" pitchFamily="34" charset="0"/>
                          <a:cs typeface="Arial" panose="020B0604020202020204" pitchFamily="34" charset="0"/>
                        </a:rPr>
                        <a:t>Industry Canada</a:t>
                      </a:r>
                    </a:p>
                  </a:txBody>
                  <a:tcPr/>
                </a:tc>
                <a:tc>
                  <a:txBody>
                    <a:bodyPr/>
                    <a:lstStyle/>
                    <a:p>
                      <a:r>
                        <a:rPr lang="en-US" dirty="0">
                          <a:solidFill>
                            <a:srgbClr val="006298"/>
                          </a:solidFill>
                          <a:latin typeface="Arial" panose="020B0604020202020204" pitchFamily="34" charset="0"/>
                          <a:cs typeface="Arial" panose="020B0604020202020204" pitchFamily="34" charset="0"/>
                        </a:rPr>
                        <a:t>http://www.ic.gc.ca/eic/site/icgc.nsf/eng/home</a:t>
                      </a:r>
                    </a:p>
                  </a:txBody>
                  <a:tcPr/>
                </a:tc>
                <a:extLst>
                  <a:ext uri="{0D108BD9-81ED-4DB2-BD59-A6C34878D82A}">
                    <a16:rowId xmlns:a16="http://schemas.microsoft.com/office/drawing/2014/main" val="4084817571"/>
                  </a:ext>
                </a:extLst>
              </a:tr>
              <a:tr h="3362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latin typeface="Arial" panose="020B0604020202020204" pitchFamily="34" charset="0"/>
                          <a:cs typeface="Arial" panose="020B0604020202020204" pitchFamily="34" charset="0"/>
                        </a:rPr>
                        <a:t>Trade Associations and Shows</a:t>
                      </a:r>
                    </a:p>
                  </a:txBody>
                  <a:tcPr>
                    <a:solidFill>
                      <a:schemeClr val="accent1"/>
                    </a:solidFill>
                  </a:tcPr>
                </a:tc>
                <a:tc>
                  <a:txBody>
                    <a:bodyPr/>
                    <a:lstStyle/>
                    <a:p>
                      <a:endParaRPr lang="en-US" dirty="0">
                        <a:solidFill>
                          <a:srgbClr val="006298"/>
                        </a:solidFill>
                        <a:latin typeface="Arial" panose="020B0604020202020204" pitchFamily="34" charset="0"/>
                        <a:cs typeface="Arial" panose="020B0604020202020204" pitchFamily="34" charset="0"/>
                      </a:endParaRPr>
                    </a:p>
                  </a:txBody>
                  <a:tcPr>
                    <a:solidFill>
                      <a:schemeClr val="accent1"/>
                    </a:solidFill>
                  </a:tcPr>
                </a:tc>
                <a:extLst>
                  <a:ext uri="{0D108BD9-81ED-4DB2-BD59-A6C34878D82A}">
                    <a16:rowId xmlns:a16="http://schemas.microsoft.com/office/drawing/2014/main" val="3369023018"/>
                  </a:ext>
                </a:extLst>
              </a:tr>
              <a:tr h="336264">
                <a:tc>
                  <a:txBody>
                    <a:bodyPr/>
                    <a:lstStyle/>
                    <a:p>
                      <a:r>
                        <a:rPr lang="en-US" dirty="0">
                          <a:solidFill>
                            <a:srgbClr val="006298"/>
                          </a:solidFill>
                          <a:latin typeface="Arial" panose="020B0604020202020204" pitchFamily="34" charset="0"/>
                          <a:cs typeface="Arial" panose="020B0604020202020204" pitchFamily="34" charset="0"/>
                        </a:rPr>
                        <a:t>American Society of Association Executives</a:t>
                      </a:r>
                    </a:p>
                  </a:txBody>
                  <a:tcPr/>
                </a:tc>
                <a:tc>
                  <a:txBody>
                    <a:bodyPr/>
                    <a:lstStyle/>
                    <a:p>
                      <a:r>
                        <a:rPr lang="en-US" dirty="0">
                          <a:solidFill>
                            <a:srgbClr val="006298"/>
                          </a:solidFill>
                          <a:latin typeface="Arial" panose="020B0604020202020204" pitchFamily="34" charset="0"/>
                          <a:cs typeface="Arial" panose="020B0604020202020204" pitchFamily="34" charset="0"/>
                        </a:rPr>
                        <a:t>www.asaecenter.org</a:t>
                      </a:r>
                    </a:p>
                  </a:txBody>
                  <a:tcPr/>
                </a:tc>
                <a:extLst>
                  <a:ext uri="{0D108BD9-81ED-4DB2-BD59-A6C34878D82A}">
                    <a16:rowId xmlns:a16="http://schemas.microsoft.com/office/drawing/2014/main" val="3295251599"/>
                  </a:ext>
                </a:extLst>
              </a:tr>
              <a:tr h="336264">
                <a:tc>
                  <a:txBody>
                    <a:bodyPr/>
                    <a:lstStyle/>
                    <a:p>
                      <a:r>
                        <a:rPr lang="en-US" dirty="0">
                          <a:solidFill>
                            <a:srgbClr val="006298"/>
                          </a:solidFill>
                          <a:latin typeface="Arial" panose="020B0604020202020204" pitchFamily="34" charset="0"/>
                          <a:cs typeface="Arial" panose="020B0604020202020204" pitchFamily="34" charset="0"/>
                        </a:rPr>
                        <a:t>Directory of Associations</a:t>
                      </a:r>
                    </a:p>
                  </a:txBody>
                  <a:tcPr/>
                </a:tc>
                <a:tc>
                  <a:txBody>
                    <a:bodyPr/>
                    <a:lstStyle/>
                    <a:p>
                      <a:r>
                        <a:rPr lang="en-US">
                          <a:solidFill>
                            <a:srgbClr val="006298"/>
                          </a:solidFill>
                          <a:latin typeface="Arial" panose="020B0604020202020204" pitchFamily="34" charset="0"/>
                          <a:cs typeface="Arial" panose="020B0604020202020204" pitchFamily="34" charset="0"/>
                        </a:rPr>
                        <a:t>http://www.marketingsource.com/directories/associations/us</a:t>
                      </a: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34052065"/>
                  </a:ext>
                </a:extLst>
              </a:tr>
              <a:tr h="317707">
                <a:tc>
                  <a:txBody>
                    <a:bodyPr/>
                    <a:lstStyle/>
                    <a:p>
                      <a:r>
                        <a:rPr lang="en-US" dirty="0">
                          <a:solidFill>
                            <a:srgbClr val="006298"/>
                          </a:solidFill>
                          <a:latin typeface="Arial" panose="020B0604020202020204" pitchFamily="34" charset="0"/>
                          <a:cs typeface="Arial" panose="020B0604020202020204" pitchFamily="34" charset="0"/>
                        </a:rPr>
                        <a:t>Trade Show News Network</a:t>
                      </a:r>
                    </a:p>
                  </a:txBody>
                  <a:tcPr/>
                </a:tc>
                <a:tc>
                  <a:txBody>
                    <a:bodyPr/>
                    <a:lstStyle/>
                    <a:p>
                      <a:r>
                        <a:rPr lang="en-US" dirty="0">
                          <a:solidFill>
                            <a:srgbClr val="006298"/>
                          </a:solidFill>
                          <a:latin typeface="Arial" panose="020B0604020202020204" pitchFamily="34" charset="0"/>
                          <a:cs typeface="Arial" panose="020B0604020202020204" pitchFamily="34" charset="0"/>
                        </a:rPr>
                        <a:t>www.tsnn.com</a:t>
                      </a:r>
                    </a:p>
                  </a:txBody>
                  <a:tcPr/>
                </a:tc>
                <a:extLst>
                  <a:ext uri="{0D108BD9-81ED-4DB2-BD59-A6C34878D82A}">
                    <a16:rowId xmlns:a16="http://schemas.microsoft.com/office/drawing/2014/main" val="4053888524"/>
                  </a:ext>
                </a:extLst>
              </a:tr>
            </a:tbl>
          </a:graphicData>
        </a:graphic>
      </p:graphicFrame>
    </p:spTree>
    <p:extLst>
      <p:ext uri="{BB962C8B-B14F-4D97-AF65-F5344CB8AC3E}">
        <p14:creationId xmlns:p14="http://schemas.microsoft.com/office/powerpoint/2010/main" val="471477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Table 5.2 – Examples of Secondary Sources </a:t>
            </a:r>
            <a:r>
              <a:rPr lang="en-US" sz="1800" dirty="0"/>
              <a:t>(slide 2 of 2)</a:t>
            </a:r>
            <a:endParaRPr lang="en-US" dirty="0"/>
          </a:p>
        </p:txBody>
      </p:sp>
      <p:graphicFrame>
        <p:nvGraphicFramePr>
          <p:cNvPr id="11" name="Table Placeholder 10"/>
          <p:cNvGraphicFramePr>
            <a:graphicFrameLocks noGrp="1"/>
          </p:cNvGraphicFramePr>
          <p:nvPr>
            <p:ph type="tbl" sz="quarter" idx="10"/>
            <p:extLst/>
          </p:nvPr>
        </p:nvGraphicFramePr>
        <p:xfrm>
          <a:off x="1114575" y="1227730"/>
          <a:ext cx="9962850" cy="4345806"/>
        </p:xfrm>
        <a:graphic>
          <a:graphicData uri="http://schemas.openxmlformats.org/drawingml/2006/table">
            <a:tbl>
              <a:tblPr firstRow="1" bandRow="1">
                <a:tableStyleId>{5C22544A-7EE6-4342-B048-85BDC9FD1C3A}</a:tableStyleId>
              </a:tblPr>
              <a:tblGrid>
                <a:gridCol w="4981425">
                  <a:extLst>
                    <a:ext uri="{9D8B030D-6E8A-4147-A177-3AD203B41FA5}">
                      <a16:colId xmlns:a16="http://schemas.microsoft.com/office/drawing/2014/main" val="3532458289"/>
                    </a:ext>
                  </a:extLst>
                </a:gridCol>
                <a:gridCol w="4981425">
                  <a:extLst>
                    <a:ext uri="{9D8B030D-6E8A-4147-A177-3AD203B41FA5}">
                      <a16:colId xmlns:a16="http://schemas.microsoft.com/office/drawing/2014/main" val="2564591482"/>
                    </a:ext>
                  </a:extLst>
                </a:gridCol>
              </a:tblGrid>
              <a:tr h="413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Magazines, Newspapers, Video, and Audio News Programming</a:t>
                      </a:r>
                      <a:endParaRPr lang="en-US" b="0" i="0" dirty="0">
                        <a:solidFill>
                          <a:srgbClr val="006298"/>
                        </a:solidFill>
                        <a:latin typeface="Arial" panose="020B0604020202020204" pitchFamily="34" charset="0"/>
                        <a:ea typeface="Arial" charset="0"/>
                        <a:cs typeface="Arial" panose="020B0604020202020204" pitchFamily="34" charset="0"/>
                      </a:endParaRPr>
                    </a:p>
                  </a:txBody>
                  <a:tcPr/>
                </a:tc>
                <a:tc>
                  <a:txBody>
                    <a:bodyPr/>
                    <a:lstStyle/>
                    <a:p>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04473387"/>
                  </a:ext>
                </a:extLst>
              </a:tr>
              <a:tr h="413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Resource Library</a:t>
                      </a:r>
                    </a:p>
                  </a:txBody>
                  <a:tcPr/>
                </a:tc>
                <a:tc>
                  <a:txBody>
                    <a:bodyPr/>
                    <a:lstStyle/>
                    <a:p>
                      <a:r>
                        <a:rPr lang="en-US" dirty="0">
                          <a:solidFill>
                            <a:srgbClr val="006298"/>
                          </a:solidFill>
                          <a:latin typeface="Arial" panose="020B0604020202020204" pitchFamily="34" charset="0"/>
                          <a:cs typeface="Arial" panose="020B0604020202020204" pitchFamily="34" charset="0"/>
                        </a:rPr>
                        <a:t>http://findarticles.com</a:t>
                      </a:r>
                    </a:p>
                  </a:txBody>
                  <a:tcPr/>
                </a:tc>
                <a:extLst>
                  <a:ext uri="{0D108BD9-81ED-4DB2-BD59-A6C34878D82A}">
                    <a16:rowId xmlns:a16="http://schemas.microsoft.com/office/drawing/2014/main" val="2017040155"/>
                  </a:ext>
                </a:extLst>
              </a:tr>
              <a:tr h="347713">
                <a:tc>
                  <a:txBody>
                    <a:bodyPr/>
                    <a:lstStyle/>
                    <a:p>
                      <a:r>
                        <a:rPr lang="en-US" dirty="0">
                          <a:solidFill>
                            <a:srgbClr val="006298"/>
                          </a:solidFill>
                          <a:latin typeface="Arial" panose="020B0604020202020204" pitchFamily="34" charset="0"/>
                          <a:cs typeface="Arial" panose="020B0604020202020204" pitchFamily="34" charset="0"/>
                        </a:rPr>
                        <a:t>Google Video Search</a:t>
                      </a:r>
                    </a:p>
                  </a:txBody>
                  <a:tcPr/>
                </a:tc>
                <a:tc>
                  <a:txBody>
                    <a:bodyPr/>
                    <a:lstStyle/>
                    <a:p>
                      <a:r>
                        <a:rPr lang="en-US" dirty="0">
                          <a:solidFill>
                            <a:srgbClr val="006298"/>
                          </a:solidFill>
                          <a:latin typeface="Arial" panose="020B0604020202020204" pitchFamily="34" charset="0"/>
                          <a:cs typeface="Arial" panose="020B0604020202020204" pitchFamily="34" charset="0"/>
                        </a:rPr>
                        <a:t>https://www.google.com/videohp</a:t>
                      </a:r>
                    </a:p>
                  </a:txBody>
                  <a:tcPr/>
                </a:tc>
                <a:extLst>
                  <a:ext uri="{0D108BD9-81ED-4DB2-BD59-A6C34878D82A}">
                    <a16:rowId xmlns:a16="http://schemas.microsoft.com/office/drawing/2014/main" val="3373640361"/>
                  </a:ext>
                </a:extLst>
              </a:tr>
              <a:tr h="120831">
                <a:tc>
                  <a:txBody>
                    <a:bodyPr/>
                    <a:lstStyle/>
                    <a:p>
                      <a:r>
                        <a:rPr lang="en-US" dirty="0">
                          <a:solidFill>
                            <a:srgbClr val="006298"/>
                          </a:solidFill>
                          <a:latin typeface="Arial" panose="020B0604020202020204" pitchFamily="34" charset="0"/>
                          <a:cs typeface="Arial" panose="020B0604020202020204" pitchFamily="34" charset="0"/>
                        </a:rPr>
                        <a:t>Google News Directory</a:t>
                      </a:r>
                    </a:p>
                  </a:txBody>
                  <a:tcPr/>
                </a:tc>
                <a:tc>
                  <a:txBody>
                    <a:bodyPr/>
                    <a:lstStyle/>
                    <a:p>
                      <a:r>
                        <a:rPr lang="en-US" dirty="0">
                          <a:solidFill>
                            <a:srgbClr val="006298"/>
                          </a:solidFill>
                          <a:latin typeface="Arial" panose="020B0604020202020204" pitchFamily="34" charset="0"/>
                          <a:cs typeface="Arial" panose="020B0604020202020204" pitchFamily="34" charset="0"/>
                        </a:rPr>
                        <a:t>www.news.google.com</a:t>
                      </a:r>
                    </a:p>
                  </a:txBody>
                  <a:tcPr/>
                </a:tc>
                <a:extLst>
                  <a:ext uri="{0D108BD9-81ED-4DB2-BD59-A6C34878D82A}">
                    <a16:rowId xmlns:a16="http://schemas.microsoft.com/office/drawing/2014/main" val="4053888524"/>
                  </a:ext>
                </a:extLst>
              </a:tr>
              <a:tr h="244929">
                <a:tc>
                  <a:txBody>
                    <a:bodyPr/>
                    <a:lstStyle/>
                    <a:p>
                      <a:r>
                        <a:rPr lang="en-US" dirty="0">
                          <a:solidFill>
                            <a:srgbClr val="006298"/>
                          </a:solidFill>
                          <a:latin typeface="Arial" panose="020B0604020202020204" pitchFamily="34" charset="0"/>
                          <a:cs typeface="Arial" panose="020B0604020202020204" pitchFamily="34" charset="0"/>
                        </a:rPr>
                        <a:t>Yahoo! Video Search</a:t>
                      </a:r>
                    </a:p>
                  </a:txBody>
                  <a:tcPr/>
                </a:tc>
                <a:tc>
                  <a:txBody>
                    <a:bodyPr/>
                    <a:lstStyle/>
                    <a:p>
                      <a:r>
                        <a:rPr lang="en-US" dirty="0">
                          <a:solidFill>
                            <a:srgbClr val="006298"/>
                          </a:solidFill>
                          <a:latin typeface="Arial" panose="020B0604020202020204" pitchFamily="34" charset="0"/>
                          <a:cs typeface="Arial" panose="020B0604020202020204" pitchFamily="34" charset="0"/>
                        </a:rPr>
                        <a:t>www.video.search.yahoo.com</a:t>
                      </a:r>
                    </a:p>
                  </a:txBody>
                  <a:tcPr/>
                </a:tc>
                <a:extLst>
                  <a:ext uri="{0D108BD9-81ED-4DB2-BD59-A6C34878D82A}">
                    <a16:rowId xmlns:a16="http://schemas.microsoft.com/office/drawing/2014/main" val="34141283"/>
                  </a:ext>
                </a:extLst>
              </a:tr>
              <a:tr h="1208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latin typeface="Arial" panose="020B0604020202020204" pitchFamily="34" charset="0"/>
                          <a:cs typeface="Arial" panose="020B0604020202020204" pitchFamily="34" charset="0"/>
                        </a:rPr>
                        <a:t>Corporate Information</a:t>
                      </a:r>
                      <a:endParaRPr lang="en-US" dirty="0">
                        <a:solidFill>
                          <a:srgbClr val="006298"/>
                        </a:solidFill>
                        <a:latin typeface="Arial" panose="020B0604020202020204" pitchFamily="34" charset="0"/>
                        <a:cs typeface="Arial" panose="020B0604020202020204" pitchFamily="34" charset="0"/>
                      </a:endParaRPr>
                    </a:p>
                  </a:txBody>
                  <a:tcPr>
                    <a:solidFill>
                      <a:schemeClr val="accent1"/>
                    </a:solidFill>
                  </a:tcPr>
                </a:tc>
                <a:tc>
                  <a:txBody>
                    <a:bodyPr/>
                    <a:lstStyle/>
                    <a:p>
                      <a:endParaRPr lang="en-US" dirty="0">
                        <a:solidFill>
                          <a:srgbClr val="006298"/>
                        </a:solidFill>
                        <a:latin typeface="Arial" panose="020B0604020202020204" pitchFamily="34" charset="0"/>
                        <a:cs typeface="Arial" panose="020B0604020202020204" pitchFamily="34" charset="0"/>
                      </a:endParaRPr>
                    </a:p>
                  </a:txBody>
                  <a:tcPr>
                    <a:solidFill>
                      <a:schemeClr val="accent1"/>
                    </a:solidFill>
                  </a:tcPr>
                </a:tc>
                <a:extLst>
                  <a:ext uri="{0D108BD9-81ED-4DB2-BD59-A6C34878D82A}">
                    <a16:rowId xmlns:a16="http://schemas.microsoft.com/office/drawing/2014/main" val="960047944"/>
                  </a:ext>
                </a:extLst>
              </a:tr>
              <a:tr h="120832">
                <a:tc>
                  <a:txBody>
                    <a:bodyPr/>
                    <a:lstStyle/>
                    <a:p>
                      <a:r>
                        <a:rPr lang="en-US" dirty="0">
                          <a:solidFill>
                            <a:srgbClr val="006298"/>
                          </a:solidFill>
                          <a:latin typeface="Arial" panose="020B0604020202020204" pitchFamily="34" charset="0"/>
                          <a:cs typeface="Arial" panose="020B0604020202020204" pitchFamily="34" charset="0"/>
                        </a:rPr>
                        <a:t>Annual Report Service</a:t>
                      </a:r>
                    </a:p>
                  </a:txBody>
                  <a:tcPr/>
                </a:tc>
                <a:tc>
                  <a:txBody>
                    <a:bodyPr/>
                    <a:lstStyle/>
                    <a:p>
                      <a:r>
                        <a:rPr lang="en-US" dirty="0">
                          <a:solidFill>
                            <a:srgbClr val="006298"/>
                          </a:solidFill>
                          <a:latin typeface="Arial" panose="020B0604020202020204" pitchFamily="34" charset="0"/>
                          <a:cs typeface="Arial" panose="020B0604020202020204" pitchFamily="34" charset="0"/>
                        </a:rPr>
                        <a:t>www.annualreportservice.com</a:t>
                      </a:r>
                    </a:p>
                  </a:txBody>
                  <a:tcPr/>
                </a:tc>
                <a:extLst>
                  <a:ext uri="{0D108BD9-81ED-4DB2-BD59-A6C34878D82A}">
                    <a16:rowId xmlns:a16="http://schemas.microsoft.com/office/drawing/2014/main" val="990167511"/>
                  </a:ext>
                </a:extLst>
              </a:tr>
              <a:tr h="120831">
                <a:tc>
                  <a:txBody>
                    <a:bodyPr/>
                    <a:lstStyle/>
                    <a:p>
                      <a:r>
                        <a:rPr lang="en-US" dirty="0" err="1">
                          <a:solidFill>
                            <a:srgbClr val="006298"/>
                          </a:solidFill>
                          <a:latin typeface="Arial" panose="020B0604020202020204" pitchFamily="34" charset="0"/>
                          <a:cs typeface="Arial" panose="020B0604020202020204" pitchFamily="34" charset="0"/>
                        </a:rPr>
                        <a:t>Bitpipe</a:t>
                      </a:r>
                      <a:endParaRPr lang="en-US" dirty="0">
                        <a:solidFill>
                          <a:srgbClr val="006298"/>
                        </a:solidFill>
                        <a:latin typeface="Arial" panose="020B0604020202020204" pitchFamily="34" charset="0"/>
                        <a:cs typeface="Arial" panose="020B0604020202020204" pitchFamily="34" charset="0"/>
                      </a:endParaRPr>
                    </a:p>
                  </a:txBody>
                  <a:tcPr/>
                </a:tc>
                <a:tc>
                  <a:txBody>
                    <a:bodyPr/>
                    <a:lstStyle/>
                    <a:p>
                      <a:r>
                        <a:rPr lang="en-US" dirty="0">
                          <a:solidFill>
                            <a:srgbClr val="006298"/>
                          </a:solidFill>
                          <a:latin typeface="Arial" panose="020B0604020202020204" pitchFamily="34" charset="0"/>
                          <a:cs typeface="Arial" panose="020B0604020202020204" pitchFamily="34" charset="0"/>
                        </a:rPr>
                        <a:t>www.bitpipe.com</a:t>
                      </a:r>
                    </a:p>
                  </a:txBody>
                  <a:tcPr/>
                </a:tc>
                <a:extLst>
                  <a:ext uri="{0D108BD9-81ED-4DB2-BD59-A6C34878D82A}">
                    <a16:rowId xmlns:a16="http://schemas.microsoft.com/office/drawing/2014/main" val="974454937"/>
                  </a:ext>
                </a:extLst>
              </a:tr>
              <a:tr h="120832">
                <a:tc>
                  <a:txBody>
                    <a:bodyPr/>
                    <a:lstStyle/>
                    <a:p>
                      <a:r>
                        <a:rPr lang="en-US" dirty="0">
                          <a:solidFill>
                            <a:srgbClr val="006298"/>
                          </a:solidFill>
                          <a:latin typeface="Arial" panose="020B0604020202020204" pitchFamily="34" charset="0"/>
                          <a:cs typeface="Arial" panose="020B0604020202020204" pitchFamily="34" charset="0"/>
                        </a:rPr>
                        <a:t>Business Wire – press releases</a:t>
                      </a:r>
                    </a:p>
                  </a:txBody>
                  <a:tcPr/>
                </a:tc>
                <a:tc>
                  <a:txBody>
                    <a:bodyPr/>
                    <a:lstStyle/>
                    <a:p>
                      <a:r>
                        <a:rPr lang="en-US" dirty="0">
                          <a:solidFill>
                            <a:srgbClr val="006298"/>
                          </a:solidFill>
                          <a:latin typeface="Arial" panose="020B0604020202020204" pitchFamily="34" charset="0"/>
                          <a:cs typeface="Arial" panose="020B0604020202020204" pitchFamily="34" charset="0"/>
                        </a:rPr>
                        <a:t>www.businesswire.com</a:t>
                      </a:r>
                    </a:p>
                  </a:txBody>
                  <a:tcPr/>
                </a:tc>
                <a:extLst>
                  <a:ext uri="{0D108BD9-81ED-4DB2-BD59-A6C34878D82A}">
                    <a16:rowId xmlns:a16="http://schemas.microsoft.com/office/drawing/2014/main" val="3474550966"/>
                  </a:ext>
                </a:extLst>
              </a:tr>
              <a:tr h="182880">
                <a:tc>
                  <a:txBody>
                    <a:bodyPr/>
                    <a:lstStyle/>
                    <a:p>
                      <a:r>
                        <a:rPr lang="en-US" dirty="0">
                          <a:solidFill>
                            <a:srgbClr val="006298"/>
                          </a:solidFill>
                          <a:latin typeface="Arial" panose="020B0604020202020204" pitchFamily="34" charset="0"/>
                          <a:cs typeface="Arial" panose="020B0604020202020204" pitchFamily="34" charset="0"/>
                        </a:rPr>
                        <a:t>Hoover’s Online</a:t>
                      </a:r>
                    </a:p>
                  </a:txBody>
                  <a:tcPr/>
                </a:tc>
                <a:tc>
                  <a:txBody>
                    <a:bodyPr/>
                    <a:lstStyle/>
                    <a:p>
                      <a:r>
                        <a:rPr lang="en-US" dirty="0">
                          <a:solidFill>
                            <a:srgbClr val="006298"/>
                          </a:solidFill>
                          <a:latin typeface="Arial" panose="020B0604020202020204" pitchFamily="34" charset="0"/>
                          <a:cs typeface="Arial" panose="020B0604020202020204" pitchFamily="34" charset="0"/>
                        </a:rPr>
                        <a:t>www.hoovers.com</a:t>
                      </a:r>
                    </a:p>
                  </a:txBody>
                  <a:tcPr/>
                </a:tc>
                <a:extLst>
                  <a:ext uri="{0D108BD9-81ED-4DB2-BD59-A6C34878D82A}">
                    <a16:rowId xmlns:a16="http://schemas.microsoft.com/office/drawing/2014/main" val="1023804898"/>
                  </a:ext>
                </a:extLst>
              </a:tr>
              <a:tr h="182880">
                <a:tc>
                  <a:txBody>
                    <a:bodyPr/>
                    <a:lstStyle/>
                    <a:p>
                      <a:r>
                        <a:rPr lang="en-US" dirty="0">
                          <a:solidFill>
                            <a:srgbClr val="006298"/>
                          </a:solidFill>
                          <a:latin typeface="Arial" panose="020B0604020202020204" pitchFamily="34" charset="0"/>
                          <a:cs typeface="Arial" panose="020B0604020202020204" pitchFamily="34" charset="0"/>
                        </a:rPr>
                        <a:t>PR Newswire – press releases</a:t>
                      </a:r>
                    </a:p>
                  </a:txBody>
                  <a:tcPr/>
                </a:tc>
                <a:tc>
                  <a:txBody>
                    <a:bodyPr/>
                    <a:lstStyle/>
                    <a:p>
                      <a:r>
                        <a:rPr lang="en-US" dirty="0">
                          <a:solidFill>
                            <a:srgbClr val="006298"/>
                          </a:solidFill>
                          <a:latin typeface="Arial" panose="020B0604020202020204" pitchFamily="34" charset="0"/>
                          <a:cs typeface="Arial" panose="020B0604020202020204" pitchFamily="34" charset="0"/>
                        </a:rPr>
                        <a:t>www.prnewswire.com</a:t>
                      </a:r>
                    </a:p>
                  </a:txBody>
                  <a:tcPr/>
                </a:tc>
                <a:extLst>
                  <a:ext uri="{0D108BD9-81ED-4DB2-BD59-A6C34878D82A}">
                    <a16:rowId xmlns:a16="http://schemas.microsoft.com/office/drawing/2014/main" val="425410319"/>
                  </a:ext>
                </a:extLst>
              </a:tr>
            </a:tbl>
          </a:graphicData>
        </a:graphic>
      </p:graphicFrame>
    </p:spTree>
    <p:extLst>
      <p:ext uri="{BB962C8B-B14F-4D97-AF65-F5344CB8AC3E}">
        <p14:creationId xmlns:p14="http://schemas.microsoft.com/office/powerpoint/2010/main" val="4164021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Methods of Collecting </a:t>
            </a:r>
            <a:br>
              <a:rPr lang="en-US" dirty="0"/>
            </a:br>
            <a:r>
              <a:rPr lang="en-US" dirty="0"/>
              <a:t>Primary Data</a:t>
            </a:r>
          </a:p>
        </p:txBody>
      </p:sp>
      <p:sp>
        <p:nvSpPr>
          <p:cNvPr id="2" name="Text Placeholder 1"/>
          <p:cNvSpPr>
            <a:spLocks noGrp="1"/>
          </p:cNvSpPr>
          <p:nvPr>
            <p:ph type="body" sz="quarter" idx="17"/>
          </p:nvPr>
        </p:nvSpPr>
        <p:spPr/>
        <p:txBody>
          <a:bodyPr/>
          <a:lstStyle/>
          <a:p>
            <a:r>
              <a:rPr lang="en-US" sz="2400" dirty="0"/>
              <a:t>Collecting primary data is a lengthier, more expensive, and more complex process than collecting secondary data</a:t>
            </a:r>
          </a:p>
          <a:p>
            <a:r>
              <a:rPr lang="en-US" sz="2400" dirty="0"/>
              <a:t>To gather primary data, researchers use:</a:t>
            </a:r>
          </a:p>
          <a:p>
            <a:pPr lvl="1"/>
            <a:r>
              <a:rPr lang="en-US" dirty="0"/>
              <a:t>Sampling procedures</a:t>
            </a:r>
          </a:p>
          <a:p>
            <a:pPr lvl="1"/>
            <a:r>
              <a:rPr lang="en-US" dirty="0"/>
              <a:t>Survey methods</a:t>
            </a:r>
          </a:p>
          <a:p>
            <a:pPr lvl="1"/>
            <a:r>
              <a:rPr lang="en-US" dirty="0"/>
              <a:t>Observation</a:t>
            </a:r>
          </a:p>
          <a:p>
            <a:endParaRPr lang="en-US" dirty="0"/>
          </a:p>
        </p:txBody>
      </p:sp>
    </p:spTree>
    <p:extLst>
      <p:ext uri="{BB962C8B-B14F-4D97-AF65-F5344CB8AC3E}">
        <p14:creationId xmlns:p14="http://schemas.microsoft.com/office/powerpoint/2010/main" val="3755964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Sampling </a:t>
            </a:r>
            <a:r>
              <a:rPr lang="en-US" sz="1600" dirty="0"/>
              <a:t>(slide 1 of 2)</a:t>
            </a:r>
          </a:p>
        </p:txBody>
      </p:sp>
      <p:sp>
        <p:nvSpPr>
          <p:cNvPr id="2" name="Text Placeholder 1"/>
          <p:cNvSpPr>
            <a:spLocks noGrp="1"/>
          </p:cNvSpPr>
          <p:nvPr>
            <p:ph type="body" sz="quarter" idx="17"/>
          </p:nvPr>
        </p:nvSpPr>
        <p:spPr>
          <a:xfrm>
            <a:off x="642257" y="1231900"/>
            <a:ext cx="10711543" cy="4394200"/>
          </a:xfrm>
        </p:spPr>
        <p:txBody>
          <a:bodyPr>
            <a:normAutofit/>
          </a:bodyPr>
          <a:lstStyle/>
          <a:p>
            <a:r>
              <a:rPr lang="en-US" sz="2400" b="1" dirty="0">
                <a:solidFill>
                  <a:srgbClr val="3083C5"/>
                </a:solidFill>
              </a:rPr>
              <a:t>Population</a:t>
            </a:r>
            <a:r>
              <a:rPr lang="en-US" sz="2400" dirty="0"/>
              <a:t> – All the elements, units, or individuals of interest to researchers for a specific study</a:t>
            </a:r>
          </a:p>
          <a:p>
            <a:r>
              <a:rPr lang="en-US" sz="2400" b="1" dirty="0">
                <a:solidFill>
                  <a:srgbClr val="3083C5"/>
                </a:solidFill>
              </a:rPr>
              <a:t>Sample</a:t>
            </a:r>
            <a:r>
              <a:rPr lang="en-US" sz="2400" dirty="0"/>
              <a:t> – A limited number of units chosen to represent the characteristics of a total population</a:t>
            </a:r>
          </a:p>
          <a:p>
            <a:r>
              <a:rPr lang="en-US" sz="2400" b="1" dirty="0">
                <a:solidFill>
                  <a:srgbClr val="3083C5"/>
                </a:solidFill>
              </a:rPr>
              <a:t>Sampling</a:t>
            </a:r>
            <a:r>
              <a:rPr lang="en-US" sz="2400" dirty="0"/>
              <a:t> – The process of selecting representative units from a total population</a:t>
            </a:r>
          </a:p>
        </p:txBody>
      </p:sp>
    </p:spTree>
    <p:extLst>
      <p:ext uri="{BB962C8B-B14F-4D97-AF65-F5344CB8AC3E}">
        <p14:creationId xmlns:p14="http://schemas.microsoft.com/office/powerpoint/2010/main" val="2328671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3D006-FEB5-4B36-9339-C7802D3E9CFE}"/>
              </a:ext>
            </a:extLst>
          </p:cNvPr>
          <p:cNvSpPr>
            <a:spLocks noGrp="1"/>
          </p:cNvSpPr>
          <p:nvPr>
            <p:ph type="title"/>
          </p:nvPr>
        </p:nvSpPr>
        <p:spPr/>
        <p:txBody>
          <a:bodyPr/>
          <a:lstStyle/>
          <a:p>
            <a:r>
              <a:rPr lang="en-US" dirty="0"/>
              <a:t>How Types of Sampling Align</a:t>
            </a:r>
          </a:p>
        </p:txBody>
      </p:sp>
      <p:sp>
        <p:nvSpPr>
          <p:cNvPr id="3" name="Text Placeholder 2">
            <a:extLst>
              <a:ext uri="{FF2B5EF4-FFF2-40B4-BE49-F238E27FC236}">
                <a16:creationId xmlns:a16="http://schemas.microsoft.com/office/drawing/2014/main" id="{CAE7A2F7-1874-48F9-8B6C-98140DF17234}"/>
              </a:ext>
            </a:extLst>
          </p:cNvPr>
          <p:cNvSpPr>
            <a:spLocks noGrp="1"/>
          </p:cNvSpPr>
          <p:nvPr>
            <p:ph type="body" sz="quarter" idx="17"/>
          </p:nvPr>
        </p:nvSpPr>
        <p:spPr/>
        <p:txBody>
          <a:bodyPr>
            <a:normAutofit/>
          </a:bodyPr>
          <a:lstStyle/>
          <a:p>
            <a:r>
              <a:rPr lang="en-US" dirty="0"/>
              <a:t>Probability sampling</a:t>
            </a:r>
          </a:p>
          <a:p>
            <a:pPr lvl="1"/>
            <a:r>
              <a:rPr lang="en-US" dirty="0"/>
              <a:t>Random sampling</a:t>
            </a:r>
          </a:p>
          <a:p>
            <a:pPr lvl="1"/>
            <a:r>
              <a:rPr lang="en-US" dirty="0"/>
              <a:t>Stratified sampling</a:t>
            </a:r>
          </a:p>
          <a:p>
            <a:r>
              <a:rPr lang="en-US" dirty="0"/>
              <a:t>Nonprobability sampling</a:t>
            </a:r>
          </a:p>
          <a:p>
            <a:pPr lvl="1"/>
            <a:r>
              <a:rPr lang="en-US" dirty="0"/>
              <a:t>Quota</a:t>
            </a:r>
          </a:p>
        </p:txBody>
      </p:sp>
    </p:spTree>
    <p:extLst>
      <p:ext uri="{BB962C8B-B14F-4D97-AF65-F5344CB8AC3E}">
        <p14:creationId xmlns:p14="http://schemas.microsoft.com/office/powerpoint/2010/main" val="1648086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Sampling </a:t>
            </a:r>
            <a:r>
              <a:rPr lang="en-US" sz="1600" dirty="0"/>
              <a:t>(slide 2 of 2)</a:t>
            </a:r>
          </a:p>
        </p:txBody>
      </p:sp>
      <p:sp>
        <p:nvSpPr>
          <p:cNvPr id="2" name="Text Placeholder 1"/>
          <p:cNvSpPr>
            <a:spLocks noGrp="1"/>
          </p:cNvSpPr>
          <p:nvPr>
            <p:ph type="body" sz="quarter" idx="17"/>
          </p:nvPr>
        </p:nvSpPr>
        <p:spPr>
          <a:xfrm>
            <a:off x="740228" y="1301416"/>
            <a:ext cx="10711543" cy="4394200"/>
          </a:xfrm>
        </p:spPr>
        <p:txBody>
          <a:bodyPr/>
          <a:lstStyle/>
          <a:p>
            <a:r>
              <a:rPr lang="en-US" sz="2400" b="1" dirty="0">
                <a:solidFill>
                  <a:srgbClr val="3083C5"/>
                </a:solidFill>
              </a:rPr>
              <a:t>Probability sampling </a:t>
            </a:r>
            <a:r>
              <a:rPr lang="en-US" sz="2400" dirty="0"/>
              <a:t>– A type of sampling in which every element in the population being studied has a known chance of being selected for study</a:t>
            </a:r>
          </a:p>
          <a:p>
            <a:pPr lvl="1"/>
            <a:r>
              <a:rPr lang="en-US" b="1" dirty="0">
                <a:solidFill>
                  <a:srgbClr val="3083C5"/>
                </a:solidFill>
              </a:rPr>
              <a:t>Random sampling </a:t>
            </a:r>
            <a:r>
              <a:rPr lang="en-US" dirty="0"/>
              <a:t>– A form of probability sampling in which all units in a population have an equal chance of appearing in the sample, and the various events that can occur have an equal or known chance of taking place</a:t>
            </a:r>
          </a:p>
          <a:p>
            <a:pPr lvl="1"/>
            <a:r>
              <a:rPr lang="en-US" b="1" dirty="0">
                <a:solidFill>
                  <a:srgbClr val="3083C5"/>
                </a:solidFill>
              </a:rPr>
              <a:t>Stratified sampling </a:t>
            </a:r>
            <a:r>
              <a:rPr lang="en-US" dirty="0"/>
              <a:t>– A type of probability sampling in which the population is divided into groups with a common attribute and a random sample is chosen within each group</a:t>
            </a:r>
          </a:p>
          <a:p>
            <a:r>
              <a:rPr lang="en-US" sz="2400" b="1" dirty="0">
                <a:solidFill>
                  <a:srgbClr val="3083C5"/>
                </a:solidFill>
              </a:rPr>
              <a:t>Nonprobability sampling </a:t>
            </a:r>
            <a:r>
              <a:rPr lang="en-US" sz="2400" dirty="0"/>
              <a:t>– A sampling technique in which there is no way to calculate the likelihood that a specific element of the population being studied will be chosen</a:t>
            </a:r>
          </a:p>
          <a:p>
            <a:pPr lvl="1"/>
            <a:r>
              <a:rPr lang="en-US" b="1" dirty="0">
                <a:solidFill>
                  <a:srgbClr val="3083C5"/>
                </a:solidFill>
              </a:rPr>
              <a:t>Quota sampling </a:t>
            </a:r>
            <a:r>
              <a:rPr lang="en-US" dirty="0"/>
              <a:t>– A nonprobability sampling technique in which researchers divide the population into groups and then arbitrarily choose participants from each group</a:t>
            </a:r>
          </a:p>
          <a:p>
            <a:pPr lvl="1"/>
            <a:endParaRPr lang="en-US" dirty="0"/>
          </a:p>
          <a:p>
            <a:endParaRPr lang="en-US" dirty="0"/>
          </a:p>
        </p:txBody>
      </p:sp>
    </p:spTree>
    <p:extLst>
      <p:ext uri="{BB962C8B-B14F-4D97-AF65-F5344CB8AC3E}">
        <p14:creationId xmlns:p14="http://schemas.microsoft.com/office/powerpoint/2010/main" val="3540660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Survey Methods </a:t>
            </a:r>
            <a:r>
              <a:rPr lang="en-US" sz="1800" dirty="0"/>
              <a:t>(slide 1 of 4)</a:t>
            </a:r>
            <a:endParaRPr lang="en-US" dirty="0"/>
          </a:p>
        </p:txBody>
      </p:sp>
      <p:sp>
        <p:nvSpPr>
          <p:cNvPr id="2" name="Text Placeholder 1"/>
          <p:cNvSpPr>
            <a:spLocks noGrp="1"/>
          </p:cNvSpPr>
          <p:nvPr>
            <p:ph type="body" sz="quarter" idx="17"/>
          </p:nvPr>
        </p:nvSpPr>
        <p:spPr>
          <a:xfrm>
            <a:off x="642257" y="1137787"/>
            <a:ext cx="10711543" cy="4394200"/>
          </a:xfrm>
        </p:spPr>
        <p:txBody>
          <a:bodyPr>
            <a:normAutofit lnSpcReduction="10000"/>
          </a:bodyPr>
          <a:lstStyle/>
          <a:p>
            <a:r>
              <a:rPr lang="en-US" sz="2400" dirty="0"/>
              <a:t>Marketing researchers often employ sampling to collect primary data through:</a:t>
            </a:r>
          </a:p>
          <a:p>
            <a:pPr lvl="1"/>
            <a:r>
              <a:rPr lang="en-US" dirty="0"/>
              <a:t>Mail surveys</a:t>
            </a:r>
          </a:p>
          <a:p>
            <a:pPr lvl="1"/>
            <a:r>
              <a:rPr lang="en-US" dirty="0"/>
              <a:t>Telephone surveys</a:t>
            </a:r>
          </a:p>
          <a:p>
            <a:pPr lvl="1"/>
            <a:r>
              <a:rPr lang="en-US" dirty="0"/>
              <a:t>Personal interview surveys</a:t>
            </a:r>
          </a:p>
          <a:p>
            <a:pPr lvl="1"/>
            <a:r>
              <a:rPr lang="en-US" dirty="0"/>
              <a:t>Online surveys</a:t>
            </a:r>
          </a:p>
          <a:p>
            <a:pPr lvl="1"/>
            <a:r>
              <a:rPr lang="en-US" dirty="0"/>
              <a:t>Social networking surveys</a:t>
            </a:r>
          </a:p>
          <a:p>
            <a:r>
              <a:rPr lang="en-US" sz="2400" dirty="0"/>
              <a:t>The survey method chosen depends on the:</a:t>
            </a:r>
          </a:p>
          <a:p>
            <a:pPr lvl="1"/>
            <a:r>
              <a:rPr lang="en-US" dirty="0"/>
              <a:t>Nature of the problem or issue</a:t>
            </a:r>
          </a:p>
          <a:p>
            <a:pPr lvl="1"/>
            <a:r>
              <a:rPr lang="en-US" dirty="0"/>
              <a:t>Data needed to test the hypothesis</a:t>
            </a:r>
          </a:p>
          <a:p>
            <a:pPr lvl="1"/>
            <a:r>
              <a:rPr lang="en-US" dirty="0"/>
              <a:t>Resources, such as funding and personnel, available to the researcher</a:t>
            </a:r>
          </a:p>
          <a:p>
            <a:r>
              <a:rPr lang="en-US" sz="2400" dirty="0"/>
              <a:t>Gathering information through surveys is becoming increasingly difficult because fewer people are willing to participate</a:t>
            </a:r>
          </a:p>
          <a:p>
            <a:endParaRPr lang="en-US" dirty="0"/>
          </a:p>
        </p:txBody>
      </p:sp>
    </p:spTree>
    <p:extLst>
      <p:ext uri="{BB962C8B-B14F-4D97-AF65-F5344CB8AC3E}">
        <p14:creationId xmlns:p14="http://schemas.microsoft.com/office/powerpoint/2010/main" val="1575558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Table 5.3 – Comparison of the</a:t>
            </a:r>
            <a:br>
              <a:rPr lang="en-US" dirty="0"/>
            </a:br>
            <a:r>
              <a:rPr lang="en-US" dirty="0"/>
              <a:t>Four Basic Survey Methods </a:t>
            </a:r>
            <a:r>
              <a:rPr lang="en-US" sz="1600" dirty="0"/>
              <a:t>(slide 1 of 2)</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1129545731"/>
              </p:ext>
            </p:extLst>
          </p:nvPr>
        </p:nvGraphicFramePr>
        <p:xfrm>
          <a:off x="930440" y="1460934"/>
          <a:ext cx="10423360" cy="4664142"/>
        </p:xfrm>
        <a:graphic>
          <a:graphicData uri="http://schemas.openxmlformats.org/drawingml/2006/table">
            <a:tbl>
              <a:tblPr firstRow="1" bandRow="1">
                <a:tableStyleId>{5C22544A-7EE6-4342-B048-85BDC9FD1C3A}</a:tableStyleId>
              </a:tblPr>
              <a:tblGrid>
                <a:gridCol w="1183105">
                  <a:extLst>
                    <a:ext uri="{9D8B030D-6E8A-4147-A177-3AD203B41FA5}">
                      <a16:colId xmlns:a16="http://schemas.microsoft.com/office/drawing/2014/main" val="3532458289"/>
                    </a:ext>
                  </a:extLst>
                </a:gridCol>
                <a:gridCol w="2059807">
                  <a:extLst>
                    <a:ext uri="{9D8B030D-6E8A-4147-A177-3AD203B41FA5}">
                      <a16:colId xmlns:a16="http://schemas.microsoft.com/office/drawing/2014/main" val="2564591482"/>
                    </a:ext>
                  </a:extLst>
                </a:gridCol>
                <a:gridCol w="2310063">
                  <a:extLst>
                    <a:ext uri="{9D8B030D-6E8A-4147-A177-3AD203B41FA5}">
                      <a16:colId xmlns:a16="http://schemas.microsoft.com/office/drawing/2014/main" val="2293618107"/>
                    </a:ext>
                  </a:extLst>
                </a:gridCol>
                <a:gridCol w="2136808">
                  <a:extLst>
                    <a:ext uri="{9D8B030D-6E8A-4147-A177-3AD203B41FA5}">
                      <a16:colId xmlns:a16="http://schemas.microsoft.com/office/drawing/2014/main" val="1867434314"/>
                    </a:ext>
                  </a:extLst>
                </a:gridCol>
                <a:gridCol w="2733577">
                  <a:extLst>
                    <a:ext uri="{9D8B030D-6E8A-4147-A177-3AD203B41FA5}">
                      <a16:colId xmlns:a16="http://schemas.microsoft.com/office/drawing/2014/main" val="3416618516"/>
                    </a:ext>
                  </a:extLst>
                </a:gridCol>
              </a:tblGrid>
              <a:tr h="915102">
                <a:tc>
                  <a:txBody>
                    <a:bodyPr/>
                    <a:lstStyle/>
                    <a:p>
                      <a:pPr algn="ct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Mail Surveys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Telephone Surveys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Online Surveys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Personal Interview Surveys</a:t>
                      </a:r>
                    </a:p>
                  </a:txBody>
                  <a:tcPr/>
                </a:tc>
                <a:extLst>
                  <a:ext uri="{0D108BD9-81ED-4DB2-BD59-A6C34878D82A}">
                    <a16:rowId xmlns:a16="http://schemas.microsoft.com/office/drawing/2014/main" val="929213733"/>
                  </a:ext>
                </a:extLst>
              </a:tr>
              <a:tr h="9151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Economy</a:t>
                      </a:r>
                    </a:p>
                  </a:txBody>
                  <a:tcPr/>
                </a:tc>
                <a:tc>
                  <a:txBody>
                    <a:bodyPr/>
                    <a:lstStyle/>
                    <a:p>
                      <a:r>
                        <a:rPr lang="en-US" dirty="0">
                          <a:solidFill>
                            <a:srgbClr val="006298"/>
                          </a:solidFill>
                          <a:latin typeface="Arial" panose="020B0604020202020204" pitchFamily="34" charset="0"/>
                          <a:cs typeface="Arial" panose="020B0604020202020204" pitchFamily="34" charset="0"/>
                        </a:rPr>
                        <a:t>Potentially lower in cost per interview than telephone or personal surveys. Low response rate is a limitation.</a:t>
                      </a:r>
                    </a:p>
                  </a:txBody>
                  <a:tcPr/>
                </a:tc>
                <a:tc>
                  <a:txBody>
                    <a:bodyPr/>
                    <a:lstStyle/>
                    <a:p>
                      <a:r>
                        <a:rPr lang="en-US" dirty="0">
                          <a:solidFill>
                            <a:srgbClr val="006298"/>
                          </a:solidFill>
                          <a:latin typeface="Arial" panose="020B0604020202020204" pitchFamily="34" charset="0"/>
                          <a:cs typeface="Arial" panose="020B0604020202020204" pitchFamily="34" charset="0"/>
                        </a:rPr>
                        <a:t>Avoids  interviewers’ travel expenses.  Limited by large part of population with cell phones.</a:t>
                      </a:r>
                    </a:p>
                  </a:txBody>
                  <a:tcPr/>
                </a:tc>
                <a:tc>
                  <a:txBody>
                    <a:bodyPr/>
                    <a:lstStyle/>
                    <a:p>
                      <a:r>
                        <a:rPr lang="en-US" dirty="0">
                          <a:solidFill>
                            <a:srgbClr val="006298"/>
                          </a:solidFill>
                          <a:latin typeface="Arial" panose="020B0604020202020204" pitchFamily="34" charset="0"/>
                          <a:cs typeface="Arial" panose="020B0604020202020204" pitchFamily="34" charset="0"/>
                        </a:rPr>
                        <a:t>The least expensive method. Nonresponse and privacy limit access to respondents.</a:t>
                      </a:r>
                    </a:p>
                  </a:txBody>
                  <a:tcPr/>
                </a:tc>
                <a:tc>
                  <a:txBody>
                    <a:bodyPr/>
                    <a:lstStyle/>
                    <a:p>
                      <a:r>
                        <a:rPr lang="en-US" dirty="0">
                          <a:solidFill>
                            <a:srgbClr val="006298"/>
                          </a:solidFill>
                          <a:latin typeface="Arial" panose="020B0604020202020204" pitchFamily="34" charset="0"/>
                          <a:cs typeface="Arial" panose="020B0604020202020204" pitchFamily="34" charset="0"/>
                        </a:rPr>
                        <a:t>The most  expensive survey method;  shopping mall and focus-group interviews have lower costs than in-home interviews.</a:t>
                      </a:r>
                    </a:p>
                  </a:txBody>
                  <a:tcPr/>
                </a:tc>
                <a:extLst>
                  <a:ext uri="{0D108BD9-81ED-4DB2-BD59-A6C34878D82A}">
                    <a16:rowId xmlns:a16="http://schemas.microsoft.com/office/drawing/2014/main" val="2017040155"/>
                  </a:ext>
                </a:extLst>
              </a:tr>
              <a:tr h="915102">
                <a:tc>
                  <a:txBody>
                    <a:bodyPr/>
                    <a:lstStyle/>
                    <a:p>
                      <a:r>
                        <a:rPr lang="en-US" dirty="0">
                          <a:solidFill>
                            <a:srgbClr val="006298"/>
                          </a:solidFill>
                          <a:latin typeface="Arial" panose="020B0604020202020204" pitchFamily="34" charset="0"/>
                          <a:cs typeface="Arial" panose="020B0604020202020204" pitchFamily="34" charset="0"/>
                        </a:rPr>
                        <a:t>Flexibility</a:t>
                      </a:r>
                    </a:p>
                  </a:txBody>
                  <a:tcPr/>
                </a:tc>
                <a:tc>
                  <a:txBody>
                    <a:bodyPr/>
                    <a:lstStyle/>
                    <a:p>
                      <a:r>
                        <a:rPr lang="en-US" dirty="0">
                          <a:solidFill>
                            <a:srgbClr val="006298"/>
                          </a:solidFill>
                          <a:latin typeface="Arial" panose="020B0604020202020204" pitchFamily="34" charset="0"/>
                          <a:cs typeface="Arial" panose="020B0604020202020204" pitchFamily="34" charset="0"/>
                        </a:rPr>
                        <a:t>Inflexible;  questionnaire must be short and easy for respondents to complete.</a:t>
                      </a:r>
                    </a:p>
                  </a:txBody>
                  <a:tcPr/>
                </a:tc>
                <a:tc>
                  <a:txBody>
                    <a:bodyPr/>
                    <a:lstStyle/>
                    <a:p>
                      <a:r>
                        <a:rPr lang="en-US" dirty="0">
                          <a:solidFill>
                            <a:srgbClr val="006298"/>
                          </a:solidFill>
                          <a:latin typeface="Arial" panose="020B0604020202020204" pitchFamily="34" charset="0"/>
                          <a:cs typeface="Arial" panose="020B0604020202020204" pitchFamily="34" charset="0"/>
                        </a:rPr>
                        <a:t>Flexible because interviewers can ask probing questions, but observations are impossible.</a:t>
                      </a:r>
                    </a:p>
                  </a:txBody>
                  <a:tcPr/>
                </a:tc>
                <a:tc>
                  <a:txBody>
                    <a:bodyPr/>
                    <a:lstStyle/>
                    <a:p>
                      <a:r>
                        <a:rPr lang="en-US" dirty="0">
                          <a:solidFill>
                            <a:srgbClr val="006298"/>
                          </a:solidFill>
                          <a:latin typeface="Arial" panose="020B0604020202020204" pitchFamily="34" charset="0"/>
                          <a:cs typeface="Arial" panose="020B0604020202020204" pitchFamily="34" charset="0"/>
                        </a:rPr>
                        <a:t>Less flexible. Must be easy for online users to receive and return; short, concise  questions work best.</a:t>
                      </a:r>
                    </a:p>
                  </a:txBody>
                  <a:tcPr/>
                </a:tc>
                <a:tc>
                  <a:txBody>
                    <a:bodyPr/>
                    <a:lstStyle/>
                    <a:p>
                      <a:r>
                        <a:rPr lang="en-US" dirty="0">
                          <a:solidFill>
                            <a:srgbClr val="006298"/>
                          </a:solidFill>
                          <a:latin typeface="Arial" panose="020B0604020202020204" pitchFamily="34" charset="0"/>
                          <a:cs typeface="Arial" panose="020B0604020202020204" pitchFamily="34" charset="0"/>
                        </a:rPr>
                        <a:t>Most flexible method; respondents can react to visual materials; demographic data are more accurate; in-depth probes are possible.</a:t>
                      </a:r>
                    </a:p>
                  </a:txBody>
                  <a:tcPr/>
                </a:tc>
                <a:extLst>
                  <a:ext uri="{0D108BD9-81ED-4DB2-BD59-A6C34878D82A}">
                    <a16:rowId xmlns:a16="http://schemas.microsoft.com/office/drawing/2014/main" val="3373640361"/>
                  </a:ext>
                </a:extLst>
              </a:tr>
            </a:tbl>
          </a:graphicData>
        </a:graphic>
      </p:graphicFrame>
    </p:spTree>
    <p:extLst>
      <p:ext uri="{BB962C8B-B14F-4D97-AF65-F5344CB8AC3E}">
        <p14:creationId xmlns:p14="http://schemas.microsoft.com/office/powerpoint/2010/main" val="2167978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214D2-C2F5-421E-B44B-ED54BF05CC79}"/>
              </a:ext>
            </a:extLst>
          </p:cNvPr>
          <p:cNvSpPr>
            <a:spLocks noGrp="1"/>
          </p:cNvSpPr>
          <p:nvPr>
            <p:ph type="title"/>
          </p:nvPr>
        </p:nvSpPr>
        <p:spPr/>
        <p:txBody>
          <a:bodyPr/>
          <a:lstStyle/>
          <a:p>
            <a:r>
              <a:rPr lang="en-US" dirty="0"/>
              <a:t>Table 5.3 – Comparison of the</a:t>
            </a:r>
            <a:br>
              <a:rPr lang="en-US" dirty="0"/>
            </a:br>
            <a:r>
              <a:rPr lang="en-US" dirty="0"/>
              <a:t>Four Basic Survey Methods </a:t>
            </a:r>
            <a:r>
              <a:rPr lang="en-US" sz="1600" dirty="0"/>
              <a:t>(slide 2 of 2)</a:t>
            </a:r>
          </a:p>
        </p:txBody>
      </p:sp>
      <p:graphicFrame>
        <p:nvGraphicFramePr>
          <p:cNvPr id="4" name="Table Placeholder 10">
            <a:extLst>
              <a:ext uri="{FF2B5EF4-FFF2-40B4-BE49-F238E27FC236}">
                <a16:creationId xmlns:a16="http://schemas.microsoft.com/office/drawing/2014/main" id="{5F0A14D1-98B4-461A-9AB7-E50BBEF19CA1}"/>
              </a:ext>
            </a:extLst>
          </p:cNvPr>
          <p:cNvGraphicFramePr>
            <a:graphicFrameLocks noGrp="1"/>
          </p:cNvGraphicFramePr>
          <p:nvPr>
            <p:ph type="tbl" sz="quarter" idx="10"/>
            <p:extLst>
              <p:ext uri="{D42A27DB-BD31-4B8C-83A1-F6EECF244321}">
                <p14:modId xmlns:p14="http://schemas.microsoft.com/office/powerpoint/2010/main" val="905817791"/>
              </p:ext>
            </p:extLst>
          </p:nvPr>
        </p:nvGraphicFramePr>
        <p:xfrm>
          <a:off x="927635" y="1432159"/>
          <a:ext cx="10336730" cy="4594860"/>
        </p:xfrm>
        <a:graphic>
          <a:graphicData uri="http://schemas.openxmlformats.org/drawingml/2006/table">
            <a:tbl>
              <a:tblPr firstRow="1" bandRow="1">
                <a:tableStyleId>{5C22544A-7EE6-4342-B048-85BDC9FD1C3A}</a:tableStyleId>
              </a:tblPr>
              <a:tblGrid>
                <a:gridCol w="1546058">
                  <a:extLst>
                    <a:ext uri="{9D8B030D-6E8A-4147-A177-3AD203B41FA5}">
                      <a16:colId xmlns:a16="http://schemas.microsoft.com/office/drawing/2014/main" val="3532458289"/>
                    </a:ext>
                  </a:extLst>
                </a:gridCol>
                <a:gridCol w="2290812">
                  <a:extLst>
                    <a:ext uri="{9D8B030D-6E8A-4147-A177-3AD203B41FA5}">
                      <a16:colId xmlns:a16="http://schemas.microsoft.com/office/drawing/2014/main" val="2564591482"/>
                    </a:ext>
                  </a:extLst>
                </a:gridCol>
                <a:gridCol w="1828800">
                  <a:extLst>
                    <a:ext uri="{9D8B030D-6E8A-4147-A177-3AD203B41FA5}">
                      <a16:colId xmlns:a16="http://schemas.microsoft.com/office/drawing/2014/main" val="2293618107"/>
                    </a:ext>
                  </a:extLst>
                </a:gridCol>
                <a:gridCol w="2213811">
                  <a:extLst>
                    <a:ext uri="{9D8B030D-6E8A-4147-A177-3AD203B41FA5}">
                      <a16:colId xmlns:a16="http://schemas.microsoft.com/office/drawing/2014/main" val="1867434314"/>
                    </a:ext>
                  </a:extLst>
                </a:gridCol>
                <a:gridCol w="2457249">
                  <a:extLst>
                    <a:ext uri="{9D8B030D-6E8A-4147-A177-3AD203B41FA5}">
                      <a16:colId xmlns:a16="http://schemas.microsoft.com/office/drawing/2014/main" val="3416618516"/>
                    </a:ext>
                  </a:extLst>
                </a:gridCol>
              </a:tblGrid>
              <a:tr h="845820">
                <a:tc>
                  <a:txBody>
                    <a:bodyPr/>
                    <a:lstStyle/>
                    <a:p>
                      <a:pPr algn="ctr"/>
                      <a:endParaRPr lang="en-US"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Mail Surveys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Telephone Surveys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Online Surveys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Personal Interview Surveys</a:t>
                      </a:r>
                    </a:p>
                  </a:txBody>
                  <a:tcPr/>
                </a:tc>
                <a:extLst>
                  <a:ext uri="{0D108BD9-81ED-4DB2-BD59-A6C34878D82A}">
                    <a16:rowId xmlns:a16="http://schemas.microsoft.com/office/drawing/2014/main" val="929213733"/>
                  </a:ext>
                </a:extLst>
              </a:tr>
              <a:tr h="8458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Interviewer bias</a:t>
                      </a:r>
                    </a:p>
                  </a:txBody>
                  <a:tcPr/>
                </a:tc>
                <a:tc>
                  <a:txBody>
                    <a:bodyPr/>
                    <a:lstStyle/>
                    <a:p>
                      <a:r>
                        <a:rPr lang="en-US" dirty="0">
                          <a:solidFill>
                            <a:srgbClr val="006298"/>
                          </a:solidFill>
                          <a:latin typeface="Arial" panose="020B0604020202020204" pitchFamily="34" charset="0"/>
                          <a:cs typeface="Arial" panose="020B0604020202020204" pitchFamily="34" charset="0"/>
                        </a:rPr>
                        <a:t>Interviewer bias is  eliminated;  questionnaires can be returned anonymously.</a:t>
                      </a:r>
                    </a:p>
                  </a:txBody>
                  <a:tcPr/>
                </a:tc>
                <a:tc>
                  <a:txBody>
                    <a:bodyPr/>
                    <a:lstStyle/>
                    <a:p>
                      <a:r>
                        <a:rPr lang="en-US" dirty="0">
                          <a:solidFill>
                            <a:srgbClr val="006298"/>
                          </a:solidFill>
                          <a:latin typeface="Arial" panose="020B0604020202020204" pitchFamily="34" charset="0"/>
                          <a:cs typeface="Arial" panose="020B0604020202020204" pitchFamily="34" charset="0"/>
                        </a:rPr>
                        <a:t>Some anonymity; may be hard to develop trust in respondents.</a:t>
                      </a:r>
                    </a:p>
                  </a:txBody>
                  <a:tcPr/>
                </a:tc>
                <a:tc>
                  <a:txBody>
                    <a:bodyPr/>
                    <a:lstStyle/>
                    <a:p>
                      <a:r>
                        <a:rPr lang="en-US" dirty="0">
                          <a:solidFill>
                            <a:srgbClr val="006298"/>
                          </a:solidFill>
                          <a:latin typeface="Arial" panose="020B0604020202020204" pitchFamily="34" charset="0"/>
                          <a:cs typeface="Arial" panose="020B0604020202020204" pitchFamily="34" charset="0"/>
                        </a:rPr>
                        <a:t>Interviewer bias is often eliminated, but privacy issues exist.</a:t>
                      </a:r>
                    </a:p>
                  </a:txBody>
                  <a:tcPr/>
                </a:tc>
                <a:tc>
                  <a:txBody>
                    <a:bodyPr/>
                    <a:lstStyle/>
                    <a:p>
                      <a:r>
                        <a:rPr lang="en-US" dirty="0">
                          <a:solidFill>
                            <a:srgbClr val="006298"/>
                          </a:solidFill>
                          <a:latin typeface="Arial" panose="020B0604020202020204" pitchFamily="34" charset="0"/>
                          <a:cs typeface="Arial" panose="020B0604020202020204" pitchFamily="34" charset="0"/>
                        </a:rPr>
                        <a:t>Interviewers’ personal characteristics or inability to maintain objectivity may result in bias.</a:t>
                      </a:r>
                    </a:p>
                  </a:txBody>
                  <a:tcPr/>
                </a:tc>
                <a:extLst>
                  <a:ext uri="{0D108BD9-81ED-4DB2-BD59-A6C34878D82A}">
                    <a16:rowId xmlns:a16="http://schemas.microsoft.com/office/drawing/2014/main" val="2017040155"/>
                  </a:ext>
                </a:extLst>
              </a:tr>
              <a:tr h="845820">
                <a:tc>
                  <a:txBody>
                    <a:bodyPr/>
                    <a:lstStyle/>
                    <a:p>
                      <a:r>
                        <a:rPr lang="en-US" dirty="0">
                          <a:solidFill>
                            <a:srgbClr val="006298"/>
                          </a:solidFill>
                          <a:latin typeface="Arial" panose="020B0604020202020204" pitchFamily="34" charset="0"/>
                          <a:cs typeface="Arial" panose="020B0604020202020204" pitchFamily="34" charset="0"/>
                        </a:rPr>
                        <a:t>Sampling and respondents’ cooperation</a:t>
                      </a:r>
                    </a:p>
                  </a:txBody>
                  <a:tcPr/>
                </a:tc>
                <a:tc>
                  <a:txBody>
                    <a:bodyPr/>
                    <a:lstStyle/>
                    <a:p>
                      <a:r>
                        <a:rPr lang="en-US" dirty="0">
                          <a:solidFill>
                            <a:srgbClr val="006298"/>
                          </a:solidFill>
                          <a:latin typeface="Arial" panose="020B0604020202020204" pitchFamily="34" charset="0"/>
                          <a:cs typeface="Arial" panose="020B0604020202020204" pitchFamily="34" charset="0"/>
                        </a:rPr>
                        <a:t>Obtaining a complete mailing list is difficult; nonresponse is a major disadvantage.</a:t>
                      </a:r>
                    </a:p>
                  </a:txBody>
                  <a:tcPr/>
                </a:tc>
                <a:tc>
                  <a:txBody>
                    <a:bodyPr/>
                    <a:lstStyle/>
                    <a:p>
                      <a:r>
                        <a:rPr lang="en-US" dirty="0">
                          <a:solidFill>
                            <a:srgbClr val="006298"/>
                          </a:solidFill>
                          <a:latin typeface="Arial" panose="020B0604020202020204" pitchFamily="34" charset="0"/>
                          <a:cs typeface="Arial" panose="020B0604020202020204" pitchFamily="34" charset="0"/>
                        </a:rPr>
                        <a:t>Sample limited to respondents with accessible telephones. Refusals are a problem.</a:t>
                      </a:r>
                    </a:p>
                  </a:txBody>
                  <a:tcPr/>
                </a:tc>
                <a:tc>
                  <a:txBody>
                    <a:bodyPr/>
                    <a:lstStyle/>
                    <a:p>
                      <a:r>
                        <a:rPr lang="en-US" dirty="0">
                          <a:solidFill>
                            <a:srgbClr val="006298"/>
                          </a:solidFill>
                          <a:latin typeface="Arial" panose="020B0604020202020204" pitchFamily="34" charset="0"/>
                          <a:cs typeface="Arial" panose="020B0604020202020204" pitchFamily="34" charset="0"/>
                        </a:rPr>
                        <a:t>The available email address list may not be a representative sample for some  purposes. Nonresponse is an issue.</a:t>
                      </a:r>
                    </a:p>
                  </a:txBody>
                  <a:tcPr/>
                </a:tc>
                <a:tc>
                  <a:txBody>
                    <a:bodyPr/>
                    <a:lstStyle/>
                    <a:p>
                      <a:r>
                        <a:rPr lang="en-US" dirty="0">
                          <a:solidFill>
                            <a:srgbClr val="006298"/>
                          </a:solidFill>
                          <a:latin typeface="Arial" panose="020B0604020202020204" pitchFamily="34" charset="0"/>
                          <a:cs typeface="Arial" panose="020B0604020202020204" pitchFamily="34" charset="0"/>
                        </a:rPr>
                        <a:t>Not-at-homes are a problem, which may be overcome by focus-group and shopping mall interviewing.</a:t>
                      </a:r>
                    </a:p>
                  </a:txBody>
                  <a:tcPr/>
                </a:tc>
                <a:extLst>
                  <a:ext uri="{0D108BD9-81ED-4DB2-BD59-A6C34878D82A}">
                    <a16:rowId xmlns:a16="http://schemas.microsoft.com/office/drawing/2014/main" val="3373640361"/>
                  </a:ext>
                </a:extLst>
              </a:tr>
            </a:tbl>
          </a:graphicData>
        </a:graphic>
      </p:graphicFrame>
    </p:spTree>
    <p:extLst>
      <p:ext uri="{BB962C8B-B14F-4D97-AF65-F5344CB8AC3E}">
        <p14:creationId xmlns:p14="http://schemas.microsoft.com/office/powerpoint/2010/main" val="2403381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Survey Methods </a:t>
            </a:r>
            <a:r>
              <a:rPr lang="en-US" sz="1800" dirty="0"/>
              <a:t>(slide 2 of 4)</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Mail survey </a:t>
            </a:r>
            <a:r>
              <a:rPr lang="en-US" sz="2400" dirty="0"/>
              <a:t>– A research method in which respondents answer a questionnaire sent through the mail</a:t>
            </a:r>
          </a:p>
          <a:p>
            <a:r>
              <a:rPr lang="en-US" sz="2400" b="1" dirty="0">
                <a:solidFill>
                  <a:srgbClr val="3083C5"/>
                </a:solidFill>
              </a:rPr>
              <a:t>Telephone survey </a:t>
            </a:r>
            <a:r>
              <a:rPr lang="en-US" sz="2400" dirty="0"/>
              <a:t>– A research method in which respondents’ answers to a questionnaire are recorded by an interviewer on the phone</a:t>
            </a:r>
          </a:p>
          <a:p>
            <a:pPr lvl="1"/>
            <a:r>
              <a:rPr lang="en-US" dirty="0"/>
              <a:t>Automated telephone surveys (also known as interactive voice response or “</a:t>
            </a:r>
            <a:r>
              <a:rPr lang="en-US" dirty="0" err="1"/>
              <a:t>robosurveys</a:t>
            </a:r>
            <a:r>
              <a:rPr lang="en-US" dirty="0"/>
              <a:t>”) rely on a recorded voice to ask the questions while a computer program records respondents’ answers</a:t>
            </a:r>
          </a:p>
          <a:p>
            <a:pPr lvl="1"/>
            <a:r>
              <a:rPr lang="en-US" b="1" dirty="0">
                <a:solidFill>
                  <a:srgbClr val="3083C5"/>
                </a:solidFill>
              </a:rPr>
              <a:t>Telephone depth interview </a:t>
            </a:r>
            <a:r>
              <a:rPr lang="en-US" dirty="0"/>
              <a:t>– An interview that combines the traditional focus group’s ability to probe with the confidentiality provided by telephone surveys</a:t>
            </a:r>
          </a:p>
          <a:p>
            <a:endParaRPr lang="en-US" dirty="0"/>
          </a:p>
        </p:txBody>
      </p:sp>
    </p:spTree>
    <p:extLst>
      <p:ext uri="{BB962C8B-B14F-4D97-AF65-F5344CB8AC3E}">
        <p14:creationId xmlns:p14="http://schemas.microsoft.com/office/powerpoint/2010/main" val="1776617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Survey Methods </a:t>
            </a:r>
            <a:r>
              <a:rPr lang="en-US" sz="1800" dirty="0"/>
              <a:t>(slide 3 of 4)</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Personal interview survey </a:t>
            </a:r>
            <a:r>
              <a:rPr lang="en-US" sz="2400" dirty="0"/>
              <a:t>– A research method in which participants respond to survey questions face-to-face</a:t>
            </a:r>
          </a:p>
          <a:p>
            <a:pPr lvl="1"/>
            <a:r>
              <a:rPr lang="en-US" b="1" dirty="0">
                <a:solidFill>
                  <a:srgbClr val="3083C5"/>
                </a:solidFill>
              </a:rPr>
              <a:t>In-home (door-to-door) interview </a:t>
            </a:r>
            <a:r>
              <a:rPr lang="en-US" dirty="0"/>
              <a:t>– A personal interview that takes place in the respondent’s home</a:t>
            </a:r>
          </a:p>
          <a:p>
            <a:pPr lvl="1"/>
            <a:r>
              <a:rPr lang="en-US" b="1" dirty="0">
                <a:solidFill>
                  <a:srgbClr val="3083C5"/>
                </a:solidFill>
              </a:rPr>
              <a:t>Shopping mall intercept interviews </a:t>
            </a:r>
            <a:r>
              <a:rPr lang="en-US" dirty="0"/>
              <a:t>– A research method that involves interviewing a percentage of individuals passing by “intercept points in a mall”</a:t>
            </a:r>
          </a:p>
          <a:p>
            <a:pPr lvl="2"/>
            <a:r>
              <a:rPr lang="en-US" sz="1800" b="1" dirty="0">
                <a:solidFill>
                  <a:srgbClr val="3083C5"/>
                </a:solidFill>
              </a:rPr>
              <a:t>On-site computer interview </a:t>
            </a:r>
            <a:r>
              <a:rPr lang="en-US" sz="1800" dirty="0"/>
              <a:t>– A variation of the shopping mall intercept interview in which respondents complete a self-administered questionnaire displayed on a computer monitor</a:t>
            </a:r>
          </a:p>
          <a:p>
            <a:r>
              <a:rPr lang="en-US" sz="2400" b="1" dirty="0">
                <a:solidFill>
                  <a:srgbClr val="3083C5"/>
                </a:solidFill>
              </a:rPr>
              <a:t>Online survey </a:t>
            </a:r>
            <a:r>
              <a:rPr lang="en-US" sz="2400" dirty="0"/>
              <a:t>– A research method in which respondents answer a questionnaire via e-mail or on a website</a:t>
            </a:r>
          </a:p>
          <a:p>
            <a:pPr lvl="1"/>
            <a:r>
              <a:rPr lang="en-US" dirty="0"/>
              <a:t>Marketers can use digital media forums such as chat rooms, blogs, newsgroups, social networks, and research communities to identify trends in interests and consumption patterns</a:t>
            </a:r>
          </a:p>
          <a:p>
            <a:endParaRPr lang="en-US" dirty="0"/>
          </a:p>
        </p:txBody>
      </p:sp>
    </p:spTree>
    <p:extLst>
      <p:ext uri="{BB962C8B-B14F-4D97-AF65-F5344CB8AC3E}">
        <p14:creationId xmlns:p14="http://schemas.microsoft.com/office/powerpoint/2010/main" val="2193187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Survey Methods </a:t>
            </a:r>
            <a:r>
              <a:rPr lang="en-US" sz="1800" dirty="0"/>
              <a:t>(slide 4 of 4)</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Crowdsourcing</a:t>
            </a:r>
            <a:r>
              <a:rPr lang="en-US" sz="2400" dirty="0"/>
              <a:t> – Combines the words </a:t>
            </a:r>
            <a:r>
              <a:rPr lang="en-US" sz="2400" i="1" dirty="0"/>
              <a:t>crowd</a:t>
            </a:r>
            <a:r>
              <a:rPr lang="en-US" sz="2400" dirty="0"/>
              <a:t> and </a:t>
            </a:r>
            <a:r>
              <a:rPr lang="en-US" sz="2400" i="1" dirty="0"/>
              <a:t>outsourcing</a:t>
            </a:r>
            <a:r>
              <a:rPr lang="en-US" sz="2400" dirty="0"/>
              <a:t> and calls for taking tasks usually performed by a marketer or researcher and outsourcing them to a crowd, or potential market, through an open call</a:t>
            </a:r>
          </a:p>
          <a:p>
            <a:pPr lvl="1"/>
            <a:r>
              <a:rPr lang="en-US" sz="2400" dirty="0"/>
              <a:t>Is a way for marketers to gather input straight from willing consumers and to actively listen to people’s ideas and evaluations on products</a:t>
            </a:r>
          </a:p>
          <a:p>
            <a:endParaRPr lang="en-US" dirty="0"/>
          </a:p>
        </p:txBody>
      </p:sp>
    </p:spTree>
    <p:extLst>
      <p:ext uri="{BB962C8B-B14F-4D97-AF65-F5344CB8AC3E}">
        <p14:creationId xmlns:p14="http://schemas.microsoft.com/office/powerpoint/2010/main" val="2887677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Questionnaire Construction</a:t>
            </a:r>
          </a:p>
        </p:txBody>
      </p:sp>
      <p:sp>
        <p:nvSpPr>
          <p:cNvPr id="2" name="Text Placeholder 1"/>
          <p:cNvSpPr>
            <a:spLocks noGrp="1"/>
          </p:cNvSpPr>
          <p:nvPr>
            <p:ph type="body" sz="quarter" idx="17"/>
          </p:nvPr>
        </p:nvSpPr>
        <p:spPr/>
        <p:txBody>
          <a:bodyPr/>
          <a:lstStyle/>
          <a:p>
            <a:r>
              <a:rPr lang="en-US" sz="2400" dirty="0"/>
              <a:t>Questions must be clear, easy to understand, and directed toward a specific objective</a:t>
            </a:r>
          </a:p>
          <a:p>
            <a:pPr lvl="1"/>
            <a:r>
              <a:rPr lang="en-US" sz="2400" dirty="0"/>
              <a:t>Questions must be designed to elicit information that meets the study’s data requirements</a:t>
            </a:r>
          </a:p>
          <a:p>
            <a:pPr lvl="1"/>
            <a:r>
              <a:rPr lang="en-US" sz="2400" dirty="0"/>
              <a:t>The most important rule in composing questions is to maintain impartiality</a:t>
            </a:r>
          </a:p>
          <a:p>
            <a:pPr lvl="1"/>
            <a:r>
              <a:rPr lang="en-US" sz="2400" dirty="0"/>
              <a:t>Researchers must avoid or reword questions that a respondent might consider too personal or that might require an admission of activities that other people are likely to condemn</a:t>
            </a:r>
          </a:p>
          <a:p>
            <a:endParaRPr lang="en-US" dirty="0"/>
          </a:p>
        </p:txBody>
      </p:sp>
    </p:spTree>
    <p:extLst>
      <p:ext uri="{BB962C8B-B14F-4D97-AF65-F5344CB8AC3E}">
        <p14:creationId xmlns:p14="http://schemas.microsoft.com/office/powerpoint/2010/main" val="3874608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Observation Methods</a:t>
            </a:r>
          </a:p>
        </p:txBody>
      </p:sp>
      <p:sp>
        <p:nvSpPr>
          <p:cNvPr id="2" name="Text Placeholder 1"/>
          <p:cNvSpPr>
            <a:spLocks noGrp="1"/>
          </p:cNvSpPr>
          <p:nvPr>
            <p:ph type="body" sz="quarter" idx="17"/>
          </p:nvPr>
        </p:nvSpPr>
        <p:spPr>
          <a:xfrm>
            <a:off x="740228" y="1301416"/>
            <a:ext cx="10711543" cy="4394200"/>
          </a:xfrm>
        </p:spPr>
        <p:txBody>
          <a:bodyPr>
            <a:normAutofit/>
          </a:bodyPr>
          <a:lstStyle/>
          <a:p>
            <a:r>
              <a:rPr lang="en-US" sz="2400" dirty="0"/>
              <a:t>Avoid direct contact with the subject to reduce bias due to the possible awareness of the observation process</a:t>
            </a:r>
          </a:p>
          <a:p>
            <a:pPr lvl="1"/>
            <a:r>
              <a:rPr lang="en-US" sz="2200" dirty="0"/>
              <a:t>If the presence of a human observer is likely to bias the outcome or if human sensory abilities are inadequate, mechanical observation devices (cameras, recorders, scanners) may be used to record behavior</a:t>
            </a:r>
          </a:p>
          <a:p>
            <a:r>
              <a:rPr lang="en-US" sz="2400" dirty="0"/>
              <a:t>Observation may include the use of ethnographic techniques, such as watching customers interact with a product in a real-world environment</a:t>
            </a:r>
          </a:p>
          <a:p>
            <a:r>
              <a:rPr lang="en-US" sz="2400" dirty="0"/>
              <a:t>Observation may be combined with interviews</a:t>
            </a:r>
          </a:p>
          <a:p>
            <a:r>
              <a:rPr lang="en-US" sz="2400" dirty="0"/>
              <a:t>Drawbacks of observation:</a:t>
            </a:r>
          </a:p>
          <a:p>
            <a:pPr lvl="1"/>
            <a:r>
              <a:rPr lang="en-US" sz="2200" dirty="0"/>
              <a:t>May not provide insights into causal relationships when it is the only method of data collection</a:t>
            </a:r>
          </a:p>
          <a:p>
            <a:pPr lvl="1"/>
            <a:r>
              <a:rPr lang="en-US" sz="2200" dirty="0"/>
              <a:t>Subject to the observer’s biases or limitations of the mechanical device</a:t>
            </a:r>
          </a:p>
        </p:txBody>
      </p:sp>
    </p:spTree>
    <p:extLst>
      <p:ext uri="{BB962C8B-B14F-4D97-AF65-F5344CB8AC3E}">
        <p14:creationId xmlns:p14="http://schemas.microsoft.com/office/powerpoint/2010/main" val="1882048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Interpreting Research Findings</a:t>
            </a:r>
          </a:p>
        </p:txBody>
      </p:sp>
      <p:sp>
        <p:nvSpPr>
          <p:cNvPr id="2" name="Text Placeholder 1"/>
          <p:cNvSpPr>
            <a:spLocks noGrp="1"/>
          </p:cNvSpPr>
          <p:nvPr>
            <p:ph type="body" sz="quarter" idx="17"/>
          </p:nvPr>
        </p:nvSpPr>
        <p:spPr/>
        <p:txBody>
          <a:bodyPr/>
          <a:lstStyle/>
          <a:p>
            <a:r>
              <a:rPr lang="en-US" sz="2400" dirty="0"/>
              <a:t>Interpretation of research findings is easier if marketers carefully plan their data analysis methods early in the research process</a:t>
            </a:r>
          </a:p>
          <a:p>
            <a:r>
              <a:rPr lang="en-US" sz="2400" dirty="0"/>
              <a:t>Interpreting analytics and implementing insights—as well as research and data collection—are among the top marketing challenges</a:t>
            </a:r>
          </a:p>
          <a:p>
            <a:r>
              <a:rPr lang="en-US" sz="2400" b="1" dirty="0">
                <a:solidFill>
                  <a:srgbClr val="3083C5"/>
                </a:solidFill>
              </a:rPr>
              <a:t>Statistical interpretation </a:t>
            </a:r>
            <a:r>
              <a:rPr lang="en-US" sz="2400" dirty="0"/>
              <a:t>– Analysis of what is typical and what deviates from the average</a:t>
            </a:r>
          </a:p>
          <a:p>
            <a:r>
              <a:rPr lang="en-US" sz="2400" dirty="0"/>
              <a:t>Data requires careful interpretation by the marketer</a:t>
            </a:r>
          </a:p>
          <a:p>
            <a:r>
              <a:rPr lang="en-US" sz="2400" dirty="0"/>
              <a:t>Managers must understand the research results and relate them to a context that permits effective decision making</a:t>
            </a:r>
          </a:p>
          <a:p>
            <a:endParaRPr lang="en-US" dirty="0"/>
          </a:p>
        </p:txBody>
      </p:sp>
    </p:spTree>
    <p:extLst>
      <p:ext uri="{BB962C8B-B14F-4D97-AF65-F5344CB8AC3E}">
        <p14:creationId xmlns:p14="http://schemas.microsoft.com/office/powerpoint/2010/main" val="608148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1C0E4-A078-4E2D-BE4D-4B9D5DBAE7FA}"/>
              </a:ext>
            </a:extLst>
          </p:cNvPr>
          <p:cNvSpPr>
            <a:spLocks noGrp="1"/>
          </p:cNvSpPr>
          <p:nvPr>
            <p:ph type="title"/>
          </p:nvPr>
        </p:nvSpPr>
        <p:spPr/>
        <p:txBody>
          <a:bodyPr/>
          <a:lstStyle/>
          <a:p>
            <a:r>
              <a:rPr lang="en-US" dirty="0"/>
              <a:t>Table 5.4 – Biggest Marketing Challenges</a:t>
            </a:r>
          </a:p>
        </p:txBody>
      </p:sp>
      <p:graphicFrame>
        <p:nvGraphicFramePr>
          <p:cNvPr id="4" name="Table Placeholder 10">
            <a:extLst>
              <a:ext uri="{FF2B5EF4-FFF2-40B4-BE49-F238E27FC236}">
                <a16:creationId xmlns:a16="http://schemas.microsoft.com/office/drawing/2014/main" id="{5946F775-379B-492F-A33E-25365A6E4174}"/>
              </a:ext>
            </a:extLst>
          </p:cNvPr>
          <p:cNvGraphicFramePr>
            <a:graphicFrameLocks noGrp="1"/>
          </p:cNvGraphicFramePr>
          <p:nvPr>
            <p:ph type="tbl" sz="quarter" idx="10"/>
            <p:extLst/>
          </p:nvPr>
        </p:nvGraphicFramePr>
        <p:xfrm>
          <a:off x="2308459" y="1378819"/>
          <a:ext cx="7575082" cy="4100362"/>
        </p:xfrm>
        <a:graphic>
          <a:graphicData uri="http://schemas.openxmlformats.org/drawingml/2006/table">
            <a:tbl>
              <a:tblPr firstRow="1" bandRow="1">
                <a:tableStyleId>{5C22544A-7EE6-4342-B048-85BDC9FD1C3A}</a:tableStyleId>
              </a:tblPr>
              <a:tblGrid>
                <a:gridCol w="7575082">
                  <a:extLst>
                    <a:ext uri="{9D8B030D-6E8A-4147-A177-3AD203B41FA5}">
                      <a16:colId xmlns:a16="http://schemas.microsoft.com/office/drawing/2014/main" val="3532458289"/>
                    </a:ext>
                  </a:extLst>
                </a:gridCol>
              </a:tblGrid>
              <a:tr h="442762">
                <a:tc>
                  <a:txBody>
                    <a:bodyPr/>
                    <a:lstStyle/>
                    <a:p>
                      <a:pPr algn="ctr"/>
                      <a:r>
                        <a:rPr lang="en-US" dirty="0">
                          <a:latin typeface="Arial" panose="020B0604020202020204" pitchFamily="34" charset="0"/>
                          <a:cs typeface="Arial" panose="020B0604020202020204" pitchFamily="34" charset="0"/>
                        </a:rPr>
                        <a:t>Marketing Challenge</a:t>
                      </a:r>
                    </a:p>
                  </a:txBody>
                  <a:tcPr/>
                </a:tc>
                <a:extLst>
                  <a:ext uri="{0D108BD9-81ED-4DB2-BD59-A6C34878D82A}">
                    <a16:rowId xmlns:a16="http://schemas.microsoft.com/office/drawing/2014/main" val="929213733"/>
                  </a:ext>
                </a:extLst>
              </a:tr>
              <a:tr h="1620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1. Data and analytics</a:t>
                      </a:r>
                    </a:p>
                  </a:txBody>
                  <a:tcPr/>
                </a:tc>
                <a:extLst>
                  <a:ext uri="{0D108BD9-81ED-4DB2-BD59-A6C34878D82A}">
                    <a16:rowId xmlns:a16="http://schemas.microsoft.com/office/drawing/2014/main" val="2017040155"/>
                  </a:ext>
                </a:extLst>
              </a:tr>
              <a:tr h="2037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2. Content marketing</a:t>
                      </a:r>
                    </a:p>
                  </a:txBody>
                  <a:tcPr/>
                </a:tc>
                <a:extLst>
                  <a:ext uri="{0D108BD9-81ED-4DB2-BD59-A6C34878D82A}">
                    <a16:rowId xmlns:a16="http://schemas.microsoft.com/office/drawing/2014/main" val="1024203429"/>
                  </a:ext>
                </a:extLst>
              </a:tr>
              <a:tr h="1620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3. Business growth</a:t>
                      </a:r>
                    </a:p>
                  </a:txBody>
                  <a:tcPr/>
                </a:tc>
                <a:extLst>
                  <a:ext uri="{0D108BD9-81ED-4DB2-BD59-A6C34878D82A}">
                    <a16:rowId xmlns:a16="http://schemas.microsoft.com/office/drawing/2014/main" val="1964007921"/>
                  </a:ext>
                </a:extLst>
              </a:tr>
              <a:tr h="1620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4. Metrics/performance measurement</a:t>
                      </a:r>
                    </a:p>
                  </a:txBody>
                  <a:tcPr/>
                </a:tc>
                <a:extLst>
                  <a:ext uri="{0D108BD9-81ED-4DB2-BD59-A6C34878D82A}">
                    <a16:rowId xmlns:a16="http://schemas.microsoft.com/office/drawing/2014/main" val="2958592126"/>
                  </a:ext>
                </a:extLst>
              </a:tr>
              <a:tr h="1620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5. Lead generation</a:t>
                      </a:r>
                    </a:p>
                  </a:txBody>
                  <a:tcPr/>
                </a:tc>
                <a:extLst>
                  <a:ext uri="{0D108BD9-81ED-4DB2-BD59-A6C34878D82A}">
                    <a16:rowId xmlns:a16="http://schemas.microsoft.com/office/drawing/2014/main" val="32894901"/>
                  </a:ext>
                </a:extLst>
              </a:tr>
              <a:tr h="1620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6. Website/digital</a:t>
                      </a:r>
                    </a:p>
                  </a:txBody>
                  <a:tcPr/>
                </a:tc>
                <a:extLst>
                  <a:ext uri="{0D108BD9-81ED-4DB2-BD59-A6C34878D82A}">
                    <a16:rowId xmlns:a16="http://schemas.microsoft.com/office/drawing/2014/main" val="3639493367"/>
                  </a:ext>
                </a:extLst>
              </a:tr>
              <a:tr h="121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7. Customer engagement/loyalty</a:t>
                      </a:r>
                    </a:p>
                  </a:txBody>
                  <a:tcPr/>
                </a:tc>
                <a:extLst>
                  <a:ext uri="{0D108BD9-81ED-4DB2-BD59-A6C34878D82A}">
                    <a16:rowId xmlns:a16="http://schemas.microsoft.com/office/drawing/2014/main" val="1125971195"/>
                  </a:ext>
                </a:extLst>
              </a:tr>
              <a:tr h="243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8. Budget</a:t>
                      </a:r>
                    </a:p>
                  </a:txBody>
                  <a:tcPr/>
                </a:tc>
                <a:extLst>
                  <a:ext uri="{0D108BD9-81ED-4DB2-BD59-A6C34878D82A}">
                    <a16:rowId xmlns:a16="http://schemas.microsoft.com/office/drawing/2014/main" val="3267476233"/>
                  </a:ext>
                </a:extLst>
              </a:tr>
              <a:tr h="182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9. Brand management</a:t>
                      </a:r>
                    </a:p>
                  </a:txBody>
                  <a:tcPr/>
                </a:tc>
                <a:extLst>
                  <a:ext uri="{0D108BD9-81ED-4DB2-BD59-A6C34878D82A}">
                    <a16:rowId xmlns:a16="http://schemas.microsoft.com/office/drawing/2014/main" val="2654999234"/>
                  </a:ext>
                </a:extLst>
              </a:tr>
              <a:tr h="182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10. Targeting/segmentation/personalization</a:t>
                      </a:r>
                    </a:p>
                  </a:txBody>
                  <a:tcPr/>
                </a:tc>
                <a:extLst>
                  <a:ext uri="{0D108BD9-81ED-4DB2-BD59-A6C34878D82A}">
                    <a16:rowId xmlns:a16="http://schemas.microsoft.com/office/drawing/2014/main" val="4040664670"/>
                  </a:ext>
                </a:extLst>
              </a:tr>
            </a:tbl>
          </a:graphicData>
        </a:graphic>
      </p:graphicFrame>
    </p:spTree>
    <p:extLst>
      <p:ext uri="{BB962C8B-B14F-4D97-AF65-F5344CB8AC3E}">
        <p14:creationId xmlns:p14="http://schemas.microsoft.com/office/powerpoint/2010/main" val="1314564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Reporting Research Findings</a:t>
            </a:r>
          </a:p>
        </p:txBody>
      </p:sp>
      <p:sp>
        <p:nvSpPr>
          <p:cNvPr id="2" name="Text Placeholder 1"/>
          <p:cNvSpPr>
            <a:spLocks noGrp="1"/>
          </p:cNvSpPr>
          <p:nvPr>
            <p:ph type="body" sz="quarter" idx="17"/>
          </p:nvPr>
        </p:nvSpPr>
        <p:spPr>
          <a:xfrm>
            <a:off x="743576" y="1436170"/>
            <a:ext cx="10711543" cy="4394200"/>
          </a:xfrm>
        </p:spPr>
        <p:txBody>
          <a:bodyPr/>
          <a:lstStyle/>
          <a:p>
            <a:r>
              <a:rPr lang="en-US" sz="2400" dirty="0"/>
              <a:t>Before preparing the report, the marketer must take a clear, objective look at the findings to see how well the gathered facts answer the research question or support or negate the initial hypotheses</a:t>
            </a:r>
          </a:p>
          <a:p>
            <a:r>
              <a:rPr lang="en-US" sz="2400" dirty="0"/>
              <a:t>The researcher must point out the deficiencies in the research and their causes in the report</a:t>
            </a:r>
          </a:p>
          <a:p>
            <a:r>
              <a:rPr lang="en-US" sz="2400" dirty="0"/>
              <a:t>The report of research results is usually a formal, written document</a:t>
            </a:r>
          </a:p>
          <a:p>
            <a:r>
              <a:rPr lang="en-US" sz="2400" dirty="0"/>
              <a:t>Researchers need to determine beforehand how much detail and supporting data to include</a:t>
            </a:r>
          </a:p>
          <a:p>
            <a:r>
              <a:rPr lang="en-US" sz="2400" dirty="0"/>
              <a:t>Researchers often give their summary and recommendations first</a:t>
            </a:r>
          </a:p>
          <a:p>
            <a:pPr lvl="1"/>
            <a:r>
              <a:rPr lang="en-US" sz="2400" dirty="0"/>
              <a:t>For decision makers who do not have time to study how the results were obtained</a:t>
            </a:r>
          </a:p>
          <a:p>
            <a:endParaRPr lang="en-US" dirty="0"/>
          </a:p>
        </p:txBody>
      </p:sp>
    </p:spTree>
    <p:extLst>
      <p:ext uri="{BB962C8B-B14F-4D97-AF65-F5344CB8AC3E}">
        <p14:creationId xmlns:p14="http://schemas.microsoft.com/office/powerpoint/2010/main" val="19536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Using Technology to Improve Marketing Information Gathering and Analysis</a:t>
            </a:r>
            <a:endParaRPr lang="en-US" dirty="0"/>
          </a:p>
        </p:txBody>
      </p:sp>
      <p:sp>
        <p:nvSpPr>
          <p:cNvPr id="2" name="Text Placeholder 1"/>
          <p:cNvSpPr>
            <a:spLocks noGrp="1"/>
          </p:cNvSpPr>
          <p:nvPr>
            <p:ph type="body" sz="quarter" idx="17"/>
          </p:nvPr>
        </p:nvSpPr>
        <p:spPr/>
        <p:txBody>
          <a:bodyPr/>
          <a:lstStyle/>
          <a:p>
            <a:r>
              <a:rPr lang="en-US" sz="2400" dirty="0"/>
              <a:t>Technology makes information for marketing decisions increasingly accessible</a:t>
            </a:r>
          </a:p>
          <a:p>
            <a:r>
              <a:rPr lang="en-US" sz="2400" dirty="0"/>
              <a:t>Information technology permits internal research and quick information gathering to help marketers better understand and satisfy customers</a:t>
            </a:r>
          </a:p>
          <a:p>
            <a:r>
              <a:rPr lang="en-US" sz="2400" dirty="0"/>
              <a:t>Customer feedback is an important aspect of marketing research, and new technology such as digital media is enhancing this process</a:t>
            </a:r>
          </a:p>
          <a:p>
            <a:pPr lvl="1"/>
            <a:r>
              <a:rPr lang="en-US" dirty="0"/>
              <a:t>Customer comments, ratings, and reviews</a:t>
            </a:r>
          </a:p>
          <a:p>
            <a:pPr lvl="1"/>
            <a:r>
              <a:rPr lang="en-US" dirty="0"/>
              <a:t>Social media forums</a:t>
            </a:r>
          </a:p>
          <a:p>
            <a:r>
              <a:rPr lang="en-US" sz="2400" dirty="0"/>
              <a:t>The integration of telecommunications and computer technologies allows marketers to access a growing array of valuable information sources related to industry forecasts, business trends, and customer buying behavior</a:t>
            </a:r>
          </a:p>
          <a:p>
            <a:endParaRPr lang="en-US" dirty="0"/>
          </a:p>
        </p:txBody>
      </p:sp>
    </p:spTree>
    <p:extLst>
      <p:ext uri="{BB962C8B-B14F-4D97-AF65-F5344CB8AC3E}">
        <p14:creationId xmlns:p14="http://schemas.microsoft.com/office/powerpoint/2010/main" val="5313721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54865"/>
            <a:ext cx="10515600" cy="672105"/>
          </a:xfrm>
        </p:spPr>
        <p:txBody>
          <a:bodyPr/>
          <a:lstStyle/>
          <a:p>
            <a:r>
              <a:rPr lang="en-US" dirty="0"/>
              <a:t>Marketing Information Systems</a:t>
            </a:r>
          </a:p>
        </p:txBody>
      </p:sp>
      <p:sp>
        <p:nvSpPr>
          <p:cNvPr id="2" name="Text Placeholder 1"/>
          <p:cNvSpPr>
            <a:spLocks noGrp="1"/>
          </p:cNvSpPr>
          <p:nvPr>
            <p:ph type="body" sz="quarter" idx="17"/>
          </p:nvPr>
        </p:nvSpPr>
        <p:spPr/>
        <p:txBody>
          <a:bodyPr/>
          <a:lstStyle/>
          <a:p>
            <a:r>
              <a:rPr lang="en-US" sz="2400" b="1" dirty="0">
                <a:solidFill>
                  <a:srgbClr val="3083C5"/>
                </a:solidFill>
              </a:rPr>
              <a:t>Marketing information systems (MIS) </a:t>
            </a:r>
            <a:r>
              <a:rPr lang="en-US" sz="2400" dirty="0"/>
              <a:t>– A framework for managing and structuring information gathered regularly from sources inside and outside the organization</a:t>
            </a:r>
          </a:p>
          <a:p>
            <a:pPr lvl="1"/>
            <a:r>
              <a:rPr lang="en-US" sz="2400" dirty="0"/>
              <a:t>Provides a continuous flow of information about prices, advertising expenditures, sales, competition, and distribution expenses</a:t>
            </a:r>
          </a:p>
          <a:p>
            <a:pPr lvl="1"/>
            <a:r>
              <a:rPr lang="en-US" sz="2400" dirty="0"/>
              <a:t>Can be an important asset for developing effective marketing strategies</a:t>
            </a:r>
          </a:p>
          <a:p>
            <a:endParaRPr lang="en-US" dirty="0"/>
          </a:p>
        </p:txBody>
      </p:sp>
    </p:spTree>
    <p:extLst>
      <p:ext uri="{BB962C8B-B14F-4D97-AF65-F5344CB8AC3E}">
        <p14:creationId xmlns:p14="http://schemas.microsoft.com/office/powerpoint/2010/main" val="33939671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Databases</a:t>
            </a:r>
          </a:p>
        </p:txBody>
      </p:sp>
      <p:sp>
        <p:nvSpPr>
          <p:cNvPr id="2" name="Text Placeholder 1"/>
          <p:cNvSpPr>
            <a:spLocks noGrp="1"/>
          </p:cNvSpPr>
          <p:nvPr>
            <p:ph type="body" sz="quarter" idx="17"/>
          </p:nvPr>
        </p:nvSpPr>
        <p:spPr>
          <a:xfrm>
            <a:off x="743576" y="1126157"/>
            <a:ext cx="10711543" cy="4906344"/>
          </a:xfrm>
        </p:spPr>
        <p:txBody>
          <a:bodyPr>
            <a:normAutofit fontScale="92500" lnSpcReduction="10000"/>
          </a:bodyPr>
          <a:lstStyle/>
          <a:p>
            <a:r>
              <a:rPr lang="en-US" sz="2400" b="1" dirty="0">
                <a:solidFill>
                  <a:srgbClr val="3083C5"/>
                </a:solidFill>
              </a:rPr>
              <a:t>Database</a:t>
            </a:r>
            <a:r>
              <a:rPr lang="en-US" sz="2400" dirty="0"/>
              <a:t> – A collection of information arranged for easy access and retrieval</a:t>
            </a:r>
          </a:p>
          <a:p>
            <a:pPr lvl="1"/>
            <a:r>
              <a:rPr lang="en-US" sz="2400" dirty="0"/>
              <a:t>Allow marketers to tap into an abundance of information useful in making marketing decisions</a:t>
            </a:r>
          </a:p>
          <a:p>
            <a:pPr lvl="1"/>
            <a:r>
              <a:rPr lang="en-US" sz="2400" dirty="0"/>
              <a:t>Marketing researchers can use commercial databases to obtain useful information for marketing decisions</a:t>
            </a:r>
          </a:p>
          <a:p>
            <a:r>
              <a:rPr lang="en-US" sz="2400" b="1" dirty="0">
                <a:solidFill>
                  <a:srgbClr val="3083C5"/>
                </a:solidFill>
              </a:rPr>
              <a:t>Single-source data </a:t>
            </a:r>
            <a:r>
              <a:rPr lang="en-US" sz="2400" dirty="0"/>
              <a:t>– Information provided by a single marketing research firm</a:t>
            </a:r>
          </a:p>
          <a:p>
            <a:r>
              <a:rPr lang="en-US" sz="2400" dirty="0"/>
              <a:t>Customer relationship management (CRM) employs database marketing techniques to identify different types of customers and develop specific strategies for interacting with each customer</a:t>
            </a:r>
          </a:p>
          <a:p>
            <a:r>
              <a:rPr lang="en-US" sz="2400" dirty="0"/>
              <a:t>CRM incorporates these three elements:</a:t>
            </a:r>
          </a:p>
          <a:p>
            <a:pPr lvl="1"/>
            <a:r>
              <a:rPr lang="en-US" dirty="0"/>
              <a:t>Identifying and building a database of current and potential customers, including a wide range of demographic, lifestyle, and purchase information</a:t>
            </a:r>
          </a:p>
          <a:p>
            <a:pPr lvl="1"/>
            <a:r>
              <a:rPr lang="en-US" dirty="0"/>
              <a:t>Developing differential messages according to each consumer’s preferences and characteristics through established and new media channels</a:t>
            </a:r>
          </a:p>
          <a:p>
            <a:pPr lvl="1"/>
            <a:r>
              <a:rPr lang="en-US" dirty="0"/>
              <a:t>Tracking customer relationships to monitor the costs of retaining individual customers and the lifetime value of their purchases</a:t>
            </a:r>
          </a:p>
        </p:txBody>
      </p:sp>
    </p:spTree>
    <p:extLst>
      <p:ext uri="{BB962C8B-B14F-4D97-AF65-F5344CB8AC3E}">
        <p14:creationId xmlns:p14="http://schemas.microsoft.com/office/powerpoint/2010/main" val="2218380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Big Data </a:t>
            </a:r>
            <a:r>
              <a:rPr lang="en-US" sz="1600" dirty="0"/>
              <a:t>(slide 1 of 2)</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Big data </a:t>
            </a:r>
            <a:r>
              <a:rPr lang="en-US" sz="2400" dirty="0"/>
              <a:t>– Massive data files that can be obtained from both structured and unstructured databases</a:t>
            </a:r>
          </a:p>
          <a:p>
            <a:pPr lvl="1"/>
            <a:r>
              <a:rPr lang="en-US" dirty="0"/>
              <a:t>Often consists of high-volume data that marketers can use to discover unique insights and make more knowledgeable marketing decisions</a:t>
            </a:r>
          </a:p>
          <a:p>
            <a:pPr lvl="1"/>
            <a:r>
              <a:rPr lang="en-US" dirty="0"/>
              <a:t>Can include data collected from social networks, RFID, retailer scanning, purchases, logistics, and production</a:t>
            </a:r>
          </a:p>
          <a:p>
            <a:pPr lvl="1"/>
            <a:r>
              <a:rPr lang="en-US" dirty="0"/>
              <a:t>Requires sophisticated software to store and analyze the data</a:t>
            </a:r>
          </a:p>
          <a:p>
            <a:r>
              <a:rPr lang="en-US" sz="2400" dirty="0"/>
              <a:t>Benefits of big data:</a:t>
            </a:r>
          </a:p>
          <a:p>
            <a:pPr lvl="1"/>
            <a:r>
              <a:rPr lang="en-US" dirty="0"/>
              <a:t>An improvement in return on investment, productivity, and profitability</a:t>
            </a:r>
          </a:p>
          <a:p>
            <a:pPr lvl="1"/>
            <a:r>
              <a:rPr lang="en-US" dirty="0"/>
              <a:t>Can reveal specific details about consumers that is difficult to discover in other ways</a:t>
            </a:r>
          </a:p>
          <a:p>
            <a:pPr lvl="1"/>
            <a:r>
              <a:rPr lang="en-US" dirty="0"/>
              <a:t>Can reveal patterns of consumption behavior not visible through traditional marketing research methods</a:t>
            </a:r>
          </a:p>
          <a:p>
            <a:pPr lvl="1"/>
            <a:r>
              <a:rPr lang="en-US" dirty="0"/>
              <a:t>Allows marketers to discover trends that predict future buying behaviors</a:t>
            </a:r>
          </a:p>
          <a:p>
            <a:endParaRPr lang="en-US" dirty="0"/>
          </a:p>
        </p:txBody>
      </p:sp>
    </p:spTree>
    <p:extLst>
      <p:ext uri="{BB962C8B-B14F-4D97-AF65-F5344CB8AC3E}">
        <p14:creationId xmlns:p14="http://schemas.microsoft.com/office/powerpoint/2010/main" val="2060633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DE46D-9174-43C2-A1F2-EA5A2EB02E90}"/>
              </a:ext>
            </a:extLst>
          </p:cNvPr>
          <p:cNvSpPr>
            <a:spLocks noGrp="1"/>
          </p:cNvSpPr>
          <p:nvPr>
            <p:ph type="title"/>
          </p:nvPr>
        </p:nvSpPr>
        <p:spPr/>
        <p:txBody>
          <a:bodyPr/>
          <a:lstStyle/>
          <a:p>
            <a:r>
              <a:rPr lang="en-US" dirty="0"/>
              <a:t>Big Data </a:t>
            </a:r>
            <a:r>
              <a:rPr lang="en-US" sz="1600" dirty="0"/>
              <a:t>(slide 2 of 2)</a:t>
            </a:r>
            <a:endParaRPr lang="en-US" dirty="0"/>
          </a:p>
        </p:txBody>
      </p:sp>
      <p:sp>
        <p:nvSpPr>
          <p:cNvPr id="3" name="Text Placeholder 2">
            <a:extLst>
              <a:ext uri="{FF2B5EF4-FFF2-40B4-BE49-F238E27FC236}">
                <a16:creationId xmlns:a16="http://schemas.microsoft.com/office/drawing/2014/main" id="{635C92E3-46A0-41E6-BE27-F2417F61AD47}"/>
              </a:ext>
            </a:extLst>
          </p:cNvPr>
          <p:cNvSpPr>
            <a:spLocks noGrp="1"/>
          </p:cNvSpPr>
          <p:nvPr>
            <p:ph type="body" sz="quarter" idx="17"/>
          </p:nvPr>
        </p:nvSpPr>
        <p:spPr/>
        <p:txBody>
          <a:bodyPr/>
          <a:lstStyle/>
          <a:p>
            <a:r>
              <a:rPr lang="en-US" sz="2400" dirty="0"/>
              <a:t>Drawbacks of big data:</a:t>
            </a:r>
          </a:p>
          <a:p>
            <a:pPr lvl="1"/>
            <a:r>
              <a:rPr lang="en-US" sz="2400" dirty="0"/>
              <a:t>Can be challenging for marketers to figure out how to use pieces of data to develop more targeted marketing strategies</a:t>
            </a:r>
          </a:p>
          <a:p>
            <a:pPr lvl="2"/>
            <a:r>
              <a:rPr lang="en-US" sz="2400" dirty="0"/>
              <a:t>Is useless if an organization’s marketers do not know how to use it</a:t>
            </a:r>
          </a:p>
          <a:p>
            <a:pPr lvl="1"/>
            <a:r>
              <a:rPr lang="en-US" sz="2400" dirty="0"/>
              <a:t>Mining for customer insights takes much time and energy</a:t>
            </a:r>
          </a:p>
          <a:p>
            <a:pPr lvl="1"/>
            <a:r>
              <a:rPr lang="en-US" sz="2400" dirty="0"/>
              <a:t>Is subject to bias, projection error, and sampling issues</a:t>
            </a:r>
          </a:p>
          <a:p>
            <a:pPr lvl="1"/>
            <a:r>
              <a:rPr lang="en-US" sz="2400" dirty="0"/>
              <a:t>Privacy issues</a:t>
            </a:r>
          </a:p>
          <a:p>
            <a:endParaRPr lang="en-US" dirty="0"/>
          </a:p>
        </p:txBody>
      </p:sp>
    </p:spTree>
    <p:extLst>
      <p:ext uri="{BB962C8B-B14F-4D97-AF65-F5344CB8AC3E}">
        <p14:creationId xmlns:p14="http://schemas.microsoft.com/office/powerpoint/2010/main" val="1556672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C0129-42F4-4403-A612-420B3011DB1B}"/>
              </a:ext>
            </a:extLst>
          </p:cNvPr>
          <p:cNvSpPr>
            <a:spLocks noGrp="1"/>
          </p:cNvSpPr>
          <p:nvPr>
            <p:ph type="title"/>
          </p:nvPr>
        </p:nvSpPr>
        <p:spPr/>
        <p:txBody>
          <a:bodyPr/>
          <a:lstStyle/>
          <a:p>
            <a:r>
              <a:rPr lang="en-US" dirty="0"/>
              <a:t>Marketing Analytics</a:t>
            </a:r>
          </a:p>
        </p:txBody>
      </p:sp>
      <p:sp>
        <p:nvSpPr>
          <p:cNvPr id="3" name="Text Placeholder 2">
            <a:extLst>
              <a:ext uri="{FF2B5EF4-FFF2-40B4-BE49-F238E27FC236}">
                <a16:creationId xmlns:a16="http://schemas.microsoft.com/office/drawing/2014/main" id="{E0CB90C2-D3A3-4E5C-BBFE-8AAFB4D83F23}"/>
              </a:ext>
            </a:extLst>
          </p:cNvPr>
          <p:cNvSpPr>
            <a:spLocks noGrp="1"/>
          </p:cNvSpPr>
          <p:nvPr>
            <p:ph type="body" sz="quarter" idx="17"/>
          </p:nvPr>
        </p:nvSpPr>
        <p:spPr>
          <a:xfrm>
            <a:off x="743576" y="1270535"/>
            <a:ext cx="10711543" cy="4761965"/>
          </a:xfrm>
        </p:spPr>
        <p:txBody>
          <a:bodyPr>
            <a:normAutofit lnSpcReduction="10000"/>
          </a:bodyPr>
          <a:lstStyle/>
          <a:p>
            <a:r>
              <a:rPr lang="en-US" sz="2400" b="1" dirty="0">
                <a:solidFill>
                  <a:srgbClr val="3083C5"/>
                </a:solidFill>
              </a:rPr>
              <a:t>Marketing analytics </a:t>
            </a:r>
            <a:r>
              <a:rPr lang="en-US" sz="2400" dirty="0"/>
              <a:t>– Uses tools and methods to measure and interpret the effectiveness of a firm’s marketing activities</a:t>
            </a:r>
          </a:p>
          <a:p>
            <a:r>
              <a:rPr lang="en-US" sz="2400" dirty="0"/>
              <a:t>The purpose of marketing analytics is to evaluate the company’s return on investment on their marketing strategies and make adjustments when necessary</a:t>
            </a:r>
          </a:p>
          <a:p>
            <a:r>
              <a:rPr lang="en-US" sz="2400" dirty="0"/>
              <a:t>Big data and tools such as marketing decision support systems are important to the success of marketing analytics</a:t>
            </a:r>
          </a:p>
          <a:p>
            <a:r>
              <a:rPr lang="en-US" sz="2400" dirty="0"/>
              <a:t>Investing in marketing analytics involves the following four steps:</a:t>
            </a:r>
          </a:p>
          <a:p>
            <a:pPr lvl="1"/>
            <a:r>
              <a:rPr lang="en-US" sz="2200" dirty="0"/>
              <a:t>Define what to measure and which tools to use</a:t>
            </a:r>
          </a:p>
          <a:p>
            <a:pPr lvl="1"/>
            <a:r>
              <a:rPr lang="en-US" sz="2200" dirty="0"/>
              <a:t>Collect data</a:t>
            </a:r>
          </a:p>
          <a:p>
            <a:pPr lvl="1"/>
            <a:r>
              <a:rPr lang="en-US" sz="2200" dirty="0"/>
              <a:t>Develop reporting capabilities</a:t>
            </a:r>
          </a:p>
          <a:p>
            <a:pPr lvl="1"/>
            <a:r>
              <a:rPr lang="en-US" sz="2200" dirty="0"/>
              <a:t>Implement the campaign and analyze the results</a:t>
            </a:r>
          </a:p>
          <a:p>
            <a:r>
              <a:rPr lang="en-US" sz="2400" dirty="0"/>
              <a:t>The highest goal marketers appear to have with marketing analytics is identifying how to develop better-targeted marketing campaigns</a:t>
            </a:r>
          </a:p>
          <a:p>
            <a:endParaRPr lang="en-US" dirty="0"/>
          </a:p>
        </p:txBody>
      </p:sp>
    </p:spTree>
    <p:extLst>
      <p:ext uri="{BB962C8B-B14F-4D97-AF65-F5344CB8AC3E}">
        <p14:creationId xmlns:p14="http://schemas.microsoft.com/office/powerpoint/2010/main" val="2018752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4175F-5C91-4C9C-8CBA-67C19FEEC6AC}"/>
              </a:ext>
            </a:extLst>
          </p:cNvPr>
          <p:cNvSpPr>
            <a:spLocks noGrp="1"/>
          </p:cNvSpPr>
          <p:nvPr>
            <p:ph type="title"/>
          </p:nvPr>
        </p:nvSpPr>
        <p:spPr/>
        <p:txBody>
          <a:bodyPr/>
          <a:lstStyle/>
          <a:p>
            <a:r>
              <a:rPr lang="en-US" dirty="0"/>
              <a:t>Marketing Decision </a:t>
            </a:r>
            <a:br>
              <a:rPr lang="en-US" dirty="0"/>
            </a:br>
            <a:r>
              <a:rPr lang="en-US" dirty="0"/>
              <a:t>Support Systems</a:t>
            </a:r>
          </a:p>
        </p:txBody>
      </p:sp>
      <p:sp>
        <p:nvSpPr>
          <p:cNvPr id="3" name="Text Placeholder 2">
            <a:extLst>
              <a:ext uri="{FF2B5EF4-FFF2-40B4-BE49-F238E27FC236}">
                <a16:creationId xmlns:a16="http://schemas.microsoft.com/office/drawing/2014/main" id="{B11618FE-C0A4-47CC-8778-D0F65227193F}"/>
              </a:ext>
            </a:extLst>
          </p:cNvPr>
          <p:cNvSpPr>
            <a:spLocks noGrp="1"/>
          </p:cNvSpPr>
          <p:nvPr>
            <p:ph type="body" sz="quarter" idx="17"/>
          </p:nvPr>
        </p:nvSpPr>
        <p:spPr/>
        <p:txBody>
          <a:bodyPr/>
          <a:lstStyle/>
          <a:p>
            <a:r>
              <a:rPr lang="en-US" sz="2800" b="1" dirty="0">
                <a:solidFill>
                  <a:srgbClr val="3083C5"/>
                </a:solidFill>
              </a:rPr>
              <a:t>Marketing decision support system (MDSS) </a:t>
            </a:r>
            <a:r>
              <a:rPr lang="en-US" sz="2800" dirty="0"/>
              <a:t>– Customized computer software that aids marketing managers in decision making</a:t>
            </a:r>
          </a:p>
          <a:p>
            <a:endParaRPr lang="en-US" dirty="0"/>
          </a:p>
        </p:txBody>
      </p:sp>
    </p:spTree>
    <p:extLst>
      <p:ext uri="{BB962C8B-B14F-4D97-AF65-F5344CB8AC3E}">
        <p14:creationId xmlns:p14="http://schemas.microsoft.com/office/powerpoint/2010/main" val="26679656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4DE2-E9C6-4883-B404-0DAD2E124DF9}"/>
              </a:ext>
            </a:extLst>
          </p:cNvPr>
          <p:cNvSpPr>
            <a:spLocks noGrp="1"/>
          </p:cNvSpPr>
          <p:nvPr>
            <p:ph type="title"/>
          </p:nvPr>
        </p:nvSpPr>
        <p:spPr/>
        <p:txBody>
          <a:bodyPr/>
          <a:lstStyle/>
          <a:p>
            <a:r>
              <a:rPr lang="en-US" dirty="0"/>
              <a:t>The Importance of Ethical Marketing Research</a:t>
            </a:r>
          </a:p>
        </p:txBody>
      </p:sp>
      <p:sp>
        <p:nvSpPr>
          <p:cNvPr id="3" name="Text Placeholder 2">
            <a:extLst>
              <a:ext uri="{FF2B5EF4-FFF2-40B4-BE49-F238E27FC236}">
                <a16:creationId xmlns:a16="http://schemas.microsoft.com/office/drawing/2014/main" id="{9871B9B2-7739-4027-87FE-96F995B4BF0E}"/>
              </a:ext>
            </a:extLst>
          </p:cNvPr>
          <p:cNvSpPr>
            <a:spLocks noGrp="1"/>
          </p:cNvSpPr>
          <p:nvPr>
            <p:ph type="body" sz="quarter" idx="17"/>
          </p:nvPr>
        </p:nvSpPr>
        <p:spPr/>
        <p:txBody>
          <a:bodyPr/>
          <a:lstStyle/>
          <a:p>
            <a:r>
              <a:rPr lang="en-US" sz="2400" dirty="0"/>
              <a:t>It is essential that professional standards be established by which to judge the reliability of marketing research</a:t>
            </a:r>
          </a:p>
          <a:p>
            <a:pPr lvl="1"/>
            <a:r>
              <a:rPr lang="en-US" sz="2400" dirty="0"/>
              <a:t>Such standards are necessary because of the ethical and legal issues that develop in gathering marketing research data</a:t>
            </a:r>
          </a:p>
          <a:p>
            <a:r>
              <a:rPr lang="en-US" sz="2400" dirty="0"/>
              <a:t>Some organizations have developed codes of conduct and guidelines to promote ethical marketing research</a:t>
            </a:r>
          </a:p>
          <a:p>
            <a:endParaRPr lang="en-US" dirty="0"/>
          </a:p>
        </p:txBody>
      </p:sp>
    </p:spTree>
    <p:extLst>
      <p:ext uri="{BB962C8B-B14F-4D97-AF65-F5344CB8AC3E}">
        <p14:creationId xmlns:p14="http://schemas.microsoft.com/office/powerpoint/2010/main" val="631873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D839E-B11D-406C-A633-5710C6A827F7}"/>
              </a:ext>
            </a:extLst>
          </p:cNvPr>
          <p:cNvSpPr>
            <a:spLocks noGrp="1"/>
          </p:cNvSpPr>
          <p:nvPr>
            <p:ph type="title"/>
          </p:nvPr>
        </p:nvSpPr>
        <p:spPr/>
        <p:txBody>
          <a:bodyPr/>
          <a:lstStyle/>
          <a:p>
            <a:r>
              <a:rPr lang="en-US" dirty="0"/>
              <a:t>Table 5.5 – Guidelines for</a:t>
            </a:r>
            <a:br>
              <a:rPr lang="en-US" dirty="0"/>
            </a:br>
            <a:r>
              <a:rPr lang="en-US" dirty="0"/>
              <a:t>Questionnaire Introduction</a:t>
            </a:r>
          </a:p>
        </p:txBody>
      </p:sp>
      <p:graphicFrame>
        <p:nvGraphicFramePr>
          <p:cNvPr id="4" name="Table Placeholder 10">
            <a:extLst>
              <a:ext uri="{FF2B5EF4-FFF2-40B4-BE49-F238E27FC236}">
                <a16:creationId xmlns:a16="http://schemas.microsoft.com/office/drawing/2014/main" id="{148184AF-604E-4C19-827F-0D9496CE778A}"/>
              </a:ext>
            </a:extLst>
          </p:cNvPr>
          <p:cNvGraphicFramePr>
            <a:graphicFrameLocks noGrp="1"/>
          </p:cNvGraphicFramePr>
          <p:nvPr>
            <p:ph type="tbl" sz="quarter" idx="10"/>
            <p:extLst/>
          </p:nvPr>
        </p:nvGraphicFramePr>
        <p:xfrm>
          <a:off x="1384434" y="1403283"/>
          <a:ext cx="9423132" cy="4764285"/>
        </p:xfrm>
        <a:graphic>
          <a:graphicData uri="http://schemas.openxmlformats.org/drawingml/2006/table">
            <a:tbl>
              <a:tblPr firstRow="1" bandRow="1">
                <a:tableStyleId>{5C22544A-7EE6-4342-B048-85BDC9FD1C3A}</a:tableStyleId>
              </a:tblPr>
              <a:tblGrid>
                <a:gridCol w="9423132">
                  <a:extLst>
                    <a:ext uri="{9D8B030D-6E8A-4147-A177-3AD203B41FA5}">
                      <a16:colId xmlns:a16="http://schemas.microsoft.com/office/drawing/2014/main" val="3532458289"/>
                    </a:ext>
                  </a:extLst>
                </a:gridCol>
              </a:tblGrid>
              <a:tr h="367054">
                <a:tc>
                  <a:txBody>
                    <a:bodyPr/>
                    <a:lstStyle/>
                    <a:p>
                      <a:pPr marL="0" indent="0" algn="l">
                        <a:buFont typeface="Arial" panose="020B0604020202020204" pitchFamily="34" charset="0"/>
                        <a:buNone/>
                      </a:pPr>
                      <a:r>
                        <a:rPr lang="en-US" dirty="0">
                          <a:latin typeface="Arial" panose="020B0604020202020204" pitchFamily="34" charset="0"/>
                          <a:cs typeface="Arial" panose="020B0604020202020204" pitchFamily="34" charset="0"/>
                        </a:rPr>
                        <a:t>Guidelines for Questionnaire Introduction</a:t>
                      </a:r>
                      <a:endParaRPr lang="en-US" sz="1800" b="0" i="0" kern="1200"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10846366"/>
                  </a:ext>
                </a:extLst>
              </a:tr>
              <a:tr h="367054">
                <a:tc>
                  <a:txBody>
                    <a:bodyPr/>
                    <a:lstStyle/>
                    <a:p>
                      <a:pPr marL="285750" indent="-285750" algn="l">
                        <a:buFont typeface="Arial" panose="020B0604020202020204" pitchFamily="34" charset="0"/>
                        <a:buChar char="•"/>
                      </a:pPr>
                      <a:r>
                        <a:rPr lang="en-US" sz="1800" b="0" i="0" kern="1200" dirty="0">
                          <a:solidFill>
                            <a:srgbClr val="006298"/>
                          </a:solidFill>
                          <a:latin typeface="Arial" panose="020B0604020202020204" pitchFamily="34" charset="0"/>
                          <a:ea typeface="+mn-ea"/>
                          <a:cs typeface="Arial" panose="020B0604020202020204" pitchFamily="34" charset="0"/>
                        </a:rPr>
                        <a:t>Allow interviewers to introduce themselves by name.</a:t>
                      </a:r>
                      <a:endParaRPr lang="en-US" sz="1800" b="0" i="0" kern="1200"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29213733"/>
                  </a:ext>
                </a:extLst>
              </a:tr>
              <a:tr h="327753">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kern="1200" dirty="0">
                          <a:solidFill>
                            <a:srgbClr val="006298"/>
                          </a:solidFill>
                          <a:latin typeface="Arial" panose="020B0604020202020204" pitchFamily="34" charset="0"/>
                          <a:ea typeface="+mn-ea"/>
                          <a:cs typeface="Arial" panose="020B0604020202020204" pitchFamily="34" charset="0"/>
                        </a:rPr>
                        <a:t>State the name of the research company.</a:t>
                      </a:r>
                    </a:p>
                  </a:txBody>
                  <a:tcPr/>
                </a:tc>
                <a:extLst>
                  <a:ext uri="{0D108BD9-81ED-4DB2-BD59-A6C34878D82A}">
                    <a16:rowId xmlns:a16="http://schemas.microsoft.com/office/drawing/2014/main" val="2017040155"/>
                  </a:ext>
                </a:extLst>
              </a:tr>
              <a:tr h="327753">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kern="1200" dirty="0">
                          <a:solidFill>
                            <a:srgbClr val="006298"/>
                          </a:solidFill>
                          <a:latin typeface="Arial" panose="020B0604020202020204" pitchFamily="34" charset="0"/>
                          <a:ea typeface="+mn-ea"/>
                          <a:cs typeface="Arial" panose="020B0604020202020204" pitchFamily="34" charset="0"/>
                        </a:rPr>
                        <a:t>Indicate that this questionnaire is a marketing research project.</a:t>
                      </a:r>
                    </a:p>
                  </a:txBody>
                  <a:tcPr/>
                </a:tc>
                <a:extLst>
                  <a:ext uri="{0D108BD9-81ED-4DB2-BD59-A6C34878D82A}">
                    <a16:rowId xmlns:a16="http://schemas.microsoft.com/office/drawing/2014/main" val="1104827093"/>
                  </a:ext>
                </a:extLst>
              </a:tr>
              <a:tr h="327753">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kern="1200" dirty="0">
                          <a:solidFill>
                            <a:srgbClr val="006298"/>
                          </a:solidFill>
                          <a:latin typeface="Arial" panose="020B0604020202020204" pitchFamily="34" charset="0"/>
                          <a:ea typeface="+mn-ea"/>
                          <a:cs typeface="Arial" panose="020B0604020202020204" pitchFamily="34" charset="0"/>
                        </a:rPr>
                        <a:t>Explain that no sales will be involved</a:t>
                      </a:r>
                    </a:p>
                  </a:txBody>
                  <a:tcPr/>
                </a:tc>
                <a:extLst>
                  <a:ext uri="{0D108BD9-81ED-4DB2-BD59-A6C34878D82A}">
                    <a16:rowId xmlns:a16="http://schemas.microsoft.com/office/drawing/2014/main" val="852964231"/>
                  </a:ext>
                </a:extLst>
              </a:tr>
              <a:tr h="573567">
                <a:tc>
                  <a:txBody>
                    <a:bodyPr/>
                    <a:lstStyle/>
                    <a:p>
                      <a:pPr marL="285750" indent="-285750">
                        <a:buFont typeface="Arial" panose="020B0604020202020204" pitchFamily="34" charset="0"/>
                        <a:buChar char="•"/>
                      </a:pPr>
                      <a:r>
                        <a:rPr lang="en-US" sz="1800" b="0" i="0" kern="1200" dirty="0">
                          <a:solidFill>
                            <a:srgbClr val="006298"/>
                          </a:solidFill>
                          <a:latin typeface="Arial" panose="020B0604020202020204" pitchFamily="34" charset="0"/>
                          <a:ea typeface="+mn-ea"/>
                          <a:cs typeface="Arial" panose="020B0604020202020204" pitchFamily="34" charset="0"/>
                        </a:rPr>
                        <a:t>Note the general topic of discussion (if this is a problem in a “blind” study, a statement such as “consumer opinion” is acceptable).</a:t>
                      </a:r>
                    </a:p>
                  </a:txBody>
                  <a:tcPr/>
                </a:tc>
                <a:extLst>
                  <a:ext uri="{0D108BD9-81ED-4DB2-BD59-A6C34878D82A}">
                    <a16:rowId xmlns:a16="http://schemas.microsoft.com/office/drawing/2014/main" val="1004975768"/>
                  </a:ext>
                </a:extLst>
              </a:tr>
              <a:tr h="327753">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kern="1200" dirty="0">
                          <a:solidFill>
                            <a:srgbClr val="006298"/>
                          </a:solidFill>
                          <a:latin typeface="Arial" panose="020B0604020202020204" pitchFamily="34" charset="0"/>
                          <a:ea typeface="+mn-ea"/>
                          <a:cs typeface="Arial" panose="020B0604020202020204" pitchFamily="34" charset="0"/>
                        </a:rPr>
                        <a:t>State the likely duration of the interview.</a:t>
                      </a:r>
                    </a:p>
                  </a:txBody>
                  <a:tcPr/>
                </a:tc>
                <a:extLst>
                  <a:ext uri="{0D108BD9-81ED-4DB2-BD59-A6C34878D82A}">
                    <a16:rowId xmlns:a16="http://schemas.microsoft.com/office/drawing/2014/main" val="1608058930"/>
                  </a:ext>
                </a:extLst>
              </a:tr>
              <a:tr h="372577">
                <a:tc>
                  <a:txBody>
                    <a:bodyPr/>
                    <a:lstStyle/>
                    <a:p>
                      <a:pPr marL="285750" indent="-285750">
                        <a:buFont typeface="Arial" panose="020B0604020202020204" pitchFamily="34" charset="0"/>
                        <a:buChar char="•"/>
                      </a:pPr>
                      <a:r>
                        <a:rPr lang="en-US" sz="1800" b="0" i="0" kern="1200" dirty="0">
                          <a:solidFill>
                            <a:srgbClr val="006298"/>
                          </a:solidFill>
                          <a:latin typeface="Arial" panose="020B0604020202020204" pitchFamily="34" charset="0"/>
                          <a:ea typeface="+mn-ea"/>
                          <a:cs typeface="Arial" panose="020B0604020202020204" pitchFamily="34" charset="0"/>
                        </a:rPr>
                        <a:t>Assure the anonymity of the respondent and the confidentiality of all answers</a:t>
                      </a:r>
                    </a:p>
                  </a:txBody>
                  <a:tcPr/>
                </a:tc>
                <a:extLst>
                  <a:ext uri="{0D108BD9-81ED-4DB2-BD59-A6C34878D82A}">
                    <a16:rowId xmlns:a16="http://schemas.microsoft.com/office/drawing/2014/main" val="3373640361"/>
                  </a:ext>
                </a:extLst>
              </a:tr>
              <a:tr h="189482">
                <a:tc>
                  <a:txBody>
                    <a:bodyPr/>
                    <a:lstStyle/>
                    <a:p>
                      <a:pPr marL="285750" indent="-285750">
                        <a:buFont typeface="Arial" panose="020B0604020202020204" pitchFamily="34" charset="0"/>
                        <a:buChar char="•"/>
                      </a:pPr>
                      <a:r>
                        <a:rPr lang="en-US" sz="1800" b="0" i="0" kern="1200" dirty="0">
                          <a:solidFill>
                            <a:srgbClr val="006298"/>
                          </a:solidFill>
                          <a:latin typeface="Arial" panose="020B0604020202020204" pitchFamily="34" charset="0"/>
                          <a:ea typeface="+mn-ea"/>
                          <a:cs typeface="Arial" panose="020B0604020202020204" pitchFamily="34" charset="0"/>
                        </a:rPr>
                        <a:t>State the honorarium, if applicable (for many business-to-business and medical studies, this is done up-front for both qualitative and quantitative studies).</a:t>
                      </a:r>
                    </a:p>
                  </a:txBody>
                  <a:tcPr/>
                </a:tc>
                <a:extLst>
                  <a:ext uri="{0D108BD9-81ED-4DB2-BD59-A6C34878D82A}">
                    <a16:rowId xmlns:a16="http://schemas.microsoft.com/office/drawing/2014/main" val="4186880662"/>
                  </a:ext>
                </a:extLst>
              </a:tr>
              <a:tr h="189482">
                <a:tc>
                  <a:txBody>
                    <a:bodyPr/>
                    <a:lstStyle/>
                    <a:p>
                      <a:pPr marL="285750" indent="-285750">
                        <a:buFont typeface="Arial" panose="020B0604020202020204" pitchFamily="34" charset="0"/>
                        <a:buChar char="•"/>
                      </a:pPr>
                      <a:r>
                        <a:rPr lang="en-US" sz="1800" b="0" i="0" kern="1200" dirty="0">
                          <a:solidFill>
                            <a:srgbClr val="006298"/>
                          </a:solidFill>
                          <a:latin typeface="Arial" panose="020B0604020202020204" pitchFamily="34" charset="0"/>
                          <a:ea typeface="+mn-ea"/>
                          <a:cs typeface="Arial" panose="020B0604020202020204" pitchFamily="34" charset="0"/>
                        </a:rPr>
                        <a:t>Reassure the respondent with a statement such as, “There are no right or wrong answers, so please give thoughtful and honest answers to each question” (recommended by many clients).</a:t>
                      </a:r>
                    </a:p>
                  </a:txBody>
                  <a:tcPr/>
                </a:tc>
                <a:extLst>
                  <a:ext uri="{0D108BD9-81ED-4DB2-BD59-A6C34878D82A}">
                    <a16:rowId xmlns:a16="http://schemas.microsoft.com/office/drawing/2014/main" val="2456922917"/>
                  </a:ext>
                </a:extLst>
              </a:tr>
            </a:tbl>
          </a:graphicData>
        </a:graphic>
      </p:graphicFrame>
    </p:spTree>
    <p:extLst>
      <p:ext uri="{BB962C8B-B14F-4D97-AF65-F5344CB8AC3E}">
        <p14:creationId xmlns:p14="http://schemas.microsoft.com/office/powerpoint/2010/main" val="18759980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4B3D3-CC2E-4EC5-B1C8-C67000CDC873}"/>
              </a:ext>
            </a:extLst>
          </p:cNvPr>
          <p:cNvSpPr>
            <a:spLocks noGrp="1"/>
          </p:cNvSpPr>
          <p:nvPr>
            <p:ph type="title"/>
          </p:nvPr>
        </p:nvSpPr>
        <p:spPr/>
        <p:txBody>
          <a:bodyPr/>
          <a:lstStyle/>
          <a:p>
            <a:r>
              <a:rPr lang="en-US" dirty="0"/>
              <a:t>International Issues in </a:t>
            </a:r>
            <a:br>
              <a:rPr lang="en-US" dirty="0"/>
            </a:br>
            <a:r>
              <a:rPr lang="en-US" dirty="0"/>
              <a:t>Marketing Research</a:t>
            </a:r>
          </a:p>
        </p:txBody>
      </p:sp>
      <p:sp>
        <p:nvSpPr>
          <p:cNvPr id="3" name="Text Placeholder 2">
            <a:extLst>
              <a:ext uri="{FF2B5EF4-FFF2-40B4-BE49-F238E27FC236}">
                <a16:creationId xmlns:a16="http://schemas.microsoft.com/office/drawing/2014/main" id="{0BCD40FC-9F15-40E1-8558-82F2193AE67E}"/>
              </a:ext>
            </a:extLst>
          </p:cNvPr>
          <p:cNvSpPr>
            <a:spLocks noGrp="1"/>
          </p:cNvSpPr>
          <p:nvPr>
            <p:ph type="body" sz="quarter" idx="17"/>
          </p:nvPr>
        </p:nvSpPr>
        <p:spPr/>
        <p:txBody>
          <a:bodyPr/>
          <a:lstStyle/>
          <a:p>
            <a:r>
              <a:rPr lang="en-US" sz="2400" dirty="0"/>
              <a:t>Marketers may have to modify data-gathering methods to allow for regional differences in sociocultural, economic, political, legal, and technological forces</a:t>
            </a:r>
          </a:p>
          <a:p>
            <a:r>
              <a:rPr lang="en-US" sz="2400" dirty="0"/>
              <a:t>Most of the largest marketing research firms derive a significant share of their revenues from research conducted outside the United States</a:t>
            </a:r>
          </a:p>
          <a:p>
            <a:r>
              <a:rPr lang="en-US" sz="2400" dirty="0"/>
              <a:t>Experts recommend a two-pronged approach to international marketing research:</a:t>
            </a:r>
          </a:p>
          <a:p>
            <a:pPr lvl="1"/>
            <a:r>
              <a:rPr lang="en-US" sz="2200" dirty="0"/>
              <a:t>A detailed search for and analysis of secondary data to gain a greater understanding of a particular marketing environment and to pinpoint issues that must be taken into account in gathering primary research data</a:t>
            </a:r>
          </a:p>
          <a:p>
            <a:pPr lvl="1"/>
            <a:r>
              <a:rPr lang="en-US" sz="2200" dirty="0"/>
              <a:t>Field research using the methods described earlier to refine a firm’s understanding of specific customer needs and preferences</a:t>
            </a:r>
          </a:p>
          <a:p>
            <a:endParaRPr lang="en-US" dirty="0"/>
          </a:p>
        </p:txBody>
      </p:sp>
    </p:spTree>
    <p:extLst>
      <p:ext uri="{BB962C8B-B14F-4D97-AF65-F5344CB8AC3E}">
        <p14:creationId xmlns:p14="http://schemas.microsoft.com/office/powerpoint/2010/main" val="27918738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BED8B-8D59-4D33-8928-842AD1B150C3}"/>
              </a:ext>
            </a:extLst>
          </p:cNvPr>
          <p:cNvSpPr>
            <a:spLocks noGrp="1"/>
          </p:cNvSpPr>
          <p:nvPr>
            <p:ph type="title"/>
          </p:nvPr>
        </p:nvSpPr>
        <p:spPr/>
        <p:txBody>
          <a:bodyPr/>
          <a:lstStyle/>
          <a:p>
            <a:r>
              <a:rPr lang="en-US" dirty="0"/>
              <a:t>Table 5.6 – Top U.S. </a:t>
            </a:r>
            <a:br>
              <a:rPr lang="en-US" dirty="0"/>
            </a:br>
            <a:r>
              <a:rPr lang="en-US" dirty="0"/>
              <a:t>Marketing Research Firms</a:t>
            </a:r>
          </a:p>
        </p:txBody>
      </p:sp>
      <p:graphicFrame>
        <p:nvGraphicFramePr>
          <p:cNvPr id="4" name="Table Placeholder 10">
            <a:extLst>
              <a:ext uri="{FF2B5EF4-FFF2-40B4-BE49-F238E27FC236}">
                <a16:creationId xmlns:a16="http://schemas.microsoft.com/office/drawing/2014/main" id="{A1876E45-64BE-4C89-AF1C-5F3BE9A120DE}"/>
              </a:ext>
            </a:extLst>
          </p:cNvPr>
          <p:cNvGraphicFramePr>
            <a:graphicFrameLocks noGrp="1"/>
          </p:cNvGraphicFramePr>
          <p:nvPr>
            <p:ph type="tbl" sz="quarter" idx="10"/>
            <p:extLst/>
          </p:nvPr>
        </p:nvGraphicFramePr>
        <p:xfrm>
          <a:off x="1480687" y="2036545"/>
          <a:ext cx="9230626" cy="2784909"/>
        </p:xfrm>
        <a:graphic>
          <a:graphicData uri="http://schemas.openxmlformats.org/drawingml/2006/table">
            <a:tbl>
              <a:tblPr firstRow="1" bandRow="1">
                <a:tableStyleId>{5C22544A-7EE6-4342-B048-85BDC9FD1C3A}</a:tableStyleId>
              </a:tblPr>
              <a:tblGrid>
                <a:gridCol w="3083270">
                  <a:extLst>
                    <a:ext uri="{9D8B030D-6E8A-4147-A177-3AD203B41FA5}">
                      <a16:colId xmlns:a16="http://schemas.microsoft.com/office/drawing/2014/main" val="3532458289"/>
                    </a:ext>
                  </a:extLst>
                </a:gridCol>
                <a:gridCol w="3073678">
                  <a:extLst>
                    <a:ext uri="{9D8B030D-6E8A-4147-A177-3AD203B41FA5}">
                      <a16:colId xmlns:a16="http://schemas.microsoft.com/office/drawing/2014/main" val="2564591482"/>
                    </a:ext>
                  </a:extLst>
                </a:gridCol>
                <a:gridCol w="3073678">
                  <a:extLst>
                    <a:ext uri="{9D8B030D-6E8A-4147-A177-3AD203B41FA5}">
                      <a16:colId xmlns:a16="http://schemas.microsoft.com/office/drawing/2014/main" val="2293618107"/>
                    </a:ext>
                  </a:extLst>
                </a:gridCol>
              </a:tblGrid>
              <a:tr h="845820">
                <a:tc>
                  <a:txBody>
                    <a:bodyPr/>
                    <a:lstStyle/>
                    <a:p>
                      <a:pPr algn="ctr"/>
                      <a:r>
                        <a:rPr lang="en-US" sz="1800" b="1" kern="1200" dirty="0">
                          <a:solidFill>
                            <a:schemeClr val="lt1"/>
                          </a:solidFill>
                          <a:latin typeface="Arial" panose="020B0604020202020204" pitchFamily="34" charset="0"/>
                          <a:ea typeface="+mn-ea"/>
                          <a:cs typeface="Arial" panose="020B0604020202020204" pitchFamily="34" charset="0"/>
                        </a:rPr>
                        <a:t>Company Rank</a:t>
                      </a:r>
                    </a:p>
                  </a:txBody>
                  <a:tcPr/>
                </a:tc>
                <a:tc>
                  <a:txBody>
                    <a:bodyPr/>
                    <a:lstStyle/>
                    <a:p>
                      <a:r>
                        <a:rPr lang="en-US" sz="1800" b="1" kern="1200" dirty="0">
                          <a:solidFill>
                            <a:schemeClr val="lt1"/>
                          </a:solidFill>
                          <a:latin typeface="Arial" panose="020B0604020202020204" pitchFamily="34" charset="0"/>
                          <a:ea typeface="+mn-ea"/>
                          <a:cs typeface="Arial" panose="020B0604020202020204" pitchFamily="34" charset="0"/>
                        </a:rPr>
                        <a:t>Global Revenues</a:t>
                      </a:r>
                    </a:p>
                    <a:p>
                      <a:r>
                        <a:rPr lang="en-US" sz="1800" b="1" kern="1200" dirty="0">
                          <a:solidFill>
                            <a:schemeClr val="lt1"/>
                          </a:solidFill>
                          <a:latin typeface="Arial" panose="020B0604020202020204" pitchFamily="34" charset="0"/>
                          <a:ea typeface="+mn-ea"/>
                          <a:cs typeface="Arial" panose="020B0604020202020204" pitchFamily="34" charset="0"/>
                        </a:rPr>
                        <a:t>(in Millions of U.S. Dollars)</a:t>
                      </a:r>
                    </a:p>
                  </a:txBody>
                  <a:tcPr/>
                </a:tc>
                <a:tc>
                  <a:txBody>
                    <a:bodyPr/>
                    <a:lstStyle/>
                    <a:p>
                      <a:r>
                        <a:rPr lang="en-US" sz="1800" b="1" kern="1200" dirty="0">
                          <a:solidFill>
                            <a:schemeClr val="lt1"/>
                          </a:solidFill>
                          <a:latin typeface="Arial" panose="020B0604020202020204" pitchFamily="34" charset="0"/>
                          <a:ea typeface="+mn-ea"/>
                          <a:cs typeface="Arial" panose="020B0604020202020204" pitchFamily="34" charset="0"/>
                        </a:rPr>
                        <a:t>Percent of Revenues from</a:t>
                      </a:r>
                    </a:p>
                    <a:p>
                      <a:r>
                        <a:rPr lang="en-US" sz="1800" b="1" kern="1200" dirty="0">
                          <a:solidFill>
                            <a:schemeClr val="lt1"/>
                          </a:solidFill>
                          <a:latin typeface="Arial" panose="020B0604020202020204" pitchFamily="34" charset="0"/>
                          <a:ea typeface="+mn-ea"/>
                          <a:cs typeface="Arial" panose="020B0604020202020204" pitchFamily="34" charset="0"/>
                        </a:rPr>
                        <a:t>Outside the United States</a:t>
                      </a:r>
                    </a:p>
                  </a:txBody>
                  <a:tcPr/>
                </a:tc>
                <a:extLst>
                  <a:ext uri="{0D108BD9-81ED-4DB2-BD59-A6C34878D82A}">
                    <a16:rowId xmlns:a16="http://schemas.microsoft.com/office/drawing/2014/main" val="929213733"/>
                  </a:ext>
                </a:extLst>
              </a:tr>
              <a:tr h="3400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1 The Nielsen Co.</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$6,300</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42.5%</a:t>
                      </a:r>
                    </a:p>
                  </a:txBody>
                  <a:tcPr/>
                </a:tc>
                <a:extLst>
                  <a:ext uri="{0D108BD9-81ED-4DB2-BD59-A6C34878D82A}">
                    <a16:rowId xmlns:a16="http://schemas.microsoft.com/office/drawing/2014/main" val="2017040155"/>
                  </a:ext>
                </a:extLst>
              </a:tr>
              <a:tr h="407469">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2 </a:t>
                      </a:r>
                      <a:r>
                        <a:rPr lang="en-US" sz="1800" b="0" i="0" kern="1200" dirty="0" err="1">
                          <a:solidFill>
                            <a:srgbClr val="006298"/>
                          </a:solidFill>
                          <a:latin typeface="Arial" panose="020B0604020202020204" pitchFamily="34" charset="0"/>
                          <a:ea typeface="+mn-ea"/>
                          <a:cs typeface="Arial" panose="020B0604020202020204" pitchFamily="34" charset="0"/>
                        </a:rPr>
                        <a:t>QuintilesIMD</a:t>
                      </a:r>
                      <a:endParaRPr lang="en-US" sz="1800" b="0" i="0" kern="1200" dirty="0">
                        <a:solidFill>
                          <a:srgbClr val="006298"/>
                        </a:solidFill>
                        <a:latin typeface="Arial" panose="020B0604020202020204" pitchFamily="34" charset="0"/>
                        <a:ea typeface="+mn-ea"/>
                        <a:cs typeface="Arial" panose="020B0604020202020204" pitchFamily="34" charset="0"/>
                      </a:endParaRP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3,300</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58.9</a:t>
                      </a:r>
                    </a:p>
                  </a:txBody>
                  <a:tcPr/>
                </a:tc>
                <a:extLst>
                  <a:ext uri="{0D108BD9-81ED-4DB2-BD59-A6C34878D82A}">
                    <a16:rowId xmlns:a16="http://schemas.microsoft.com/office/drawing/2014/main" val="3373640361"/>
                  </a:ext>
                </a:extLst>
              </a:tr>
              <a:tr h="281940">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3 Kantar</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3,894</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74.2</a:t>
                      </a:r>
                    </a:p>
                  </a:txBody>
                  <a:tcPr/>
                </a:tc>
                <a:extLst>
                  <a:ext uri="{0D108BD9-81ED-4DB2-BD59-A6C34878D82A}">
                    <a16:rowId xmlns:a16="http://schemas.microsoft.com/office/drawing/2014/main" val="4053888524"/>
                  </a:ext>
                </a:extLst>
              </a:tr>
              <a:tr h="281940">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4 IRI</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1,026</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38.5</a:t>
                      </a:r>
                    </a:p>
                  </a:txBody>
                  <a:tcPr/>
                </a:tc>
                <a:extLst>
                  <a:ext uri="{0D108BD9-81ED-4DB2-BD59-A6C34878D82A}">
                    <a16:rowId xmlns:a16="http://schemas.microsoft.com/office/drawing/2014/main" val="2637721875"/>
                  </a:ext>
                </a:extLst>
              </a:tr>
              <a:tr h="281940">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5 Ipsos</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1,968</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71</a:t>
                      </a:r>
                    </a:p>
                  </a:txBody>
                  <a:tcPr/>
                </a:tc>
                <a:extLst>
                  <a:ext uri="{0D108BD9-81ED-4DB2-BD59-A6C34878D82A}">
                    <a16:rowId xmlns:a16="http://schemas.microsoft.com/office/drawing/2014/main" val="25515269"/>
                  </a:ext>
                </a:extLst>
              </a:tr>
            </a:tbl>
          </a:graphicData>
        </a:graphic>
      </p:graphicFrame>
    </p:spTree>
    <p:extLst>
      <p:ext uri="{BB962C8B-B14F-4D97-AF65-F5344CB8AC3E}">
        <p14:creationId xmlns:p14="http://schemas.microsoft.com/office/powerpoint/2010/main" val="1674700589"/>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4" ma:contentTypeDescription="Create a new document." ma:contentTypeScope="" ma:versionID="13cd67f17b090a1b391f7245edbc7355">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dda832b008c2b82ba52d3e557a65e74e"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67F4A317-DC40-4ADB-B96B-289F02BB6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http://schemas.microsoft.com/office/2006/documentManagement/types"/>
    <ds:schemaRef ds:uri="http://schemas.openxmlformats.org/package/2006/metadata/core-properties"/>
    <ds:schemaRef ds:uri="d5280b9f-0d25-4ffb-96bc-3c5ae659ff52"/>
    <ds:schemaRef ds:uri="http://purl.org/dc/elements/1.1/"/>
    <ds:schemaRef ds:uri="http://schemas.microsoft.com/office/infopath/2007/PartnerControls"/>
    <ds:schemaRef ds:uri="http://schemas.microsoft.com/office/2006/metadata/properties"/>
    <ds:schemaRef ds:uri="http://purl.org/dc/terms/"/>
    <ds:schemaRef ds:uri="105ced8a-af0e-4ad8-9238-2f7ff36232f4"/>
    <ds:schemaRef ds:uri="105CED8A-AF0E-4AD8-9238-2F7FF36232F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168</TotalTime>
  <Words>3474</Words>
  <Application>Microsoft Office PowerPoint</Application>
  <PresentationFormat>Widescreen</PresentationFormat>
  <Paragraphs>346</Paragraphs>
  <Slides>43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Arial</vt:lpstr>
      <vt:lpstr>Calibri</vt:lpstr>
      <vt:lpstr>Helvetica</vt:lpstr>
      <vt:lpstr>LucidaGrande</vt:lpstr>
      <vt:lpstr>Open Sans</vt:lpstr>
      <vt:lpstr>Summer Font</vt:lpstr>
      <vt:lpstr>Office Theme</vt:lpstr>
      <vt:lpstr>Marketing Research and Information Systems</vt:lpstr>
      <vt:lpstr>Learning Objectives</vt:lpstr>
      <vt:lpstr>The Importance of  Marketing Research</vt:lpstr>
      <vt:lpstr>Types of Research</vt:lpstr>
      <vt:lpstr>Table 5.1 – Differences between Exploratory and Conclusive Research</vt:lpstr>
      <vt:lpstr>Exploratory Research</vt:lpstr>
      <vt:lpstr>Conclusive Research (slide 1 of 2)</vt:lpstr>
      <vt:lpstr>Conclusive Research (slide 2 of 2)</vt:lpstr>
      <vt:lpstr>Figure 5.1 – The Five Steps of the Marketing Research Process</vt:lpstr>
      <vt:lpstr>Locating and Defining Problems or Research Issues</vt:lpstr>
      <vt:lpstr>Designing the Research Project</vt:lpstr>
      <vt:lpstr>Developing a Hypothesis</vt:lpstr>
      <vt:lpstr>Research Reliability and Validity</vt:lpstr>
      <vt:lpstr>Collecting Data</vt:lpstr>
      <vt:lpstr>Types of Data</vt:lpstr>
      <vt:lpstr>Table 5.2 – Examples of Secondary Sources (slide 1 of 2)</vt:lpstr>
      <vt:lpstr>Table 5.2 – Examples of Secondary Sources (slide 2 of 2)</vt:lpstr>
      <vt:lpstr>Methods of Collecting  Primary Data</vt:lpstr>
      <vt:lpstr>Sampling (slide 1 of 2)</vt:lpstr>
      <vt:lpstr>How Types of Sampling Align</vt:lpstr>
      <vt:lpstr>Sampling (slide 2 of 2)</vt:lpstr>
      <vt:lpstr>Survey Methods (slide 1 of 4)</vt:lpstr>
      <vt:lpstr>Table 5.3 – Comparison of the Four Basic Survey Methods (slide 1 of 2)</vt:lpstr>
      <vt:lpstr>Table 5.3 – Comparison of the Four Basic Survey Methods (slide 2 of 2)</vt:lpstr>
      <vt:lpstr>Survey Methods (slide 2 of 4)</vt:lpstr>
      <vt:lpstr>Survey Methods (slide 3 of 4)</vt:lpstr>
      <vt:lpstr>Survey Methods (slide 4 of 4)</vt:lpstr>
      <vt:lpstr>Questionnaire Construction</vt:lpstr>
      <vt:lpstr>Observation Methods</vt:lpstr>
      <vt:lpstr>Interpreting Research Findings</vt:lpstr>
      <vt:lpstr>Table 5.4 – Biggest Marketing Challenges</vt:lpstr>
      <vt:lpstr>Reporting Research Findings</vt:lpstr>
      <vt:lpstr>Using Technology to Improve Marketing Information Gathering and Analysis</vt:lpstr>
      <vt:lpstr>Marketing Information Systems</vt:lpstr>
      <vt:lpstr>Databases</vt:lpstr>
      <vt:lpstr>Big Data (slide 1 of 2)</vt:lpstr>
      <vt:lpstr>Big Data (slide 2 of 2)</vt:lpstr>
      <vt:lpstr>Marketing Analytics</vt:lpstr>
      <vt:lpstr>Marketing Decision  Support Systems</vt:lpstr>
      <vt:lpstr>The Importance of Ethical Marketing Research</vt:lpstr>
      <vt:lpstr>Table 5.5 – Guidelines for Questionnaire Introduction</vt:lpstr>
      <vt:lpstr>International Issues in  Marketing Research</vt:lpstr>
      <vt:lpstr>Table 5.6 – Top U.S.  Marketing Research Firms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Triola, Courtney A</dc:creator>
  <cp:lastModifiedBy>Janneck, Allie K</cp:lastModifiedBy>
  <cp:revision>24</cp:revision>
  <cp:lastPrinted>2016-10-03T15:29:39Z</cp:lastPrinted>
  <dcterms:created xsi:type="dcterms:W3CDTF">2017-12-08T21:17:47Z</dcterms:created>
  <dcterms:modified xsi:type="dcterms:W3CDTF">2018-11-20T19:55:59Z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